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Montserrat SemiBold"/>
      <p:regular r:id="rId40"/>
      <p:bold r:id="rId41"/>
      <p:italic r:id="rId42"/>
      <p:boldItalic r:id="rId43"/>
    </p:embeddedFont>
    <p:embeddedFont>
      <p:font typeface="Proxima Nova"/>
      <p:regular r:id="rId44"/>
      <p:bold r:id="rId45"/>
      <p:italic r:id="rId46"/>
      <p:boldItalic r:id="rId47"/>
    </p:embeddedFont>
    <p:embeddedFont>
      <p:font typeface="Montserrat"/>
      <p:regular r:id="rId48"/>
      <p:bold r:id="rId49"/>
      <p:italic r:id="rId50"/>
      <p:boldItalic r:id="rId51"/>
    </p:embeddedFont>
    <p:embeddedFont>
      <p:font typeface="Corbel"/>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SemiBold-regular.fntdata"/><Relationship Id="rId42" Type="http://schemas.openxmlformats.org/officeDocument/2006/relationships/font" Target="fonts/MontserratSemiBold-italic.fntdata"/><Relationship Id="rId41" Type="http://schemas.openxmlformats.org/officeDocument/2006/relationships/font" Target="fonts/MontserratSemiBold-bold.fntdata"/><Relationship Id="rId44" Type="http://schemas.openxmlformats.org/officeDocument/2006/relationships/font" Target="fonts/ProximaNova-regular.fntdata"/><Relationship Id="rId43" Type="http://schemas.openxmlformats.org/officeDocument/2006/relationships/font" Target="fonts/MontserratSemiBold-boldItalic.fntdata"/><Relationship Id="rId46" Type="http://schemas.openxmlformats.org/officeDocument/2006/relationships/font" Target="fonts/ProximaNova-italic.fntdata"/><Relationship Id="rId45"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regular.fntdata"/><Relationship Id="rId47" Type="http://schemas.openxmlformats.org/officeDocument/2006/relationships/font" Target="fonts/ProximaNova-boldItalic.fntdata"/><Relationship Id="rId49"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boldItalic.fntdata"/><Relationship Id="rId50" Type="http://schemas.openxmlformats.org/officeDocument/2006/relationships/font" Target="fonts/Montserrat-italic.fntdata"/><Relationship Id="rId53" Type="http://schemas.openxmlformats.org/officeDocument/2006/relationships/font" Target="fonts/Corbel-bold.fntdata"/><Relationship Id="rId52" Type="http://schemas.openxmlformats.org/officeDocument/2006/relationships/font" Target="fonts/Corbel-regular.fntdata"/><Relationship Id="rId11" Type="http://schemas.openxmlformats.org/officeDocument/2006/relationships/slide" Target="slides/slide6.xml"/><Relationship Id="rId55" Type="http://schemas.openxmlformats.org/officeDocument/2006/relationships/font" Target="fonts/Corbel-boldItalic.fntdata"/><Relationship Id="rId10" Type="http://schemas.openxmlformats.org/officeDocument/2006/relationships/slide" Target="slides/slide5.xml"/><Relationship Id="rId54" Type="http://schemas.openxmlformats.org/officeDocument/2006/relationships/font" Target="fonts/Corbel-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930a5f7ed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930a5f7ed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930a5f7ed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930a5f7ed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930a5f7ed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930a5f7ed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92f3b38f37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92f3b38f37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92f3b38f37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92f3b38f37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92f3b38f37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92f3b38f37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30a5f7ed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30a5f7ed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930be4f3f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930be4f3f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30be4f3f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930be4f3f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30be4f3f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930be4f3f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92f3b38f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92f3b38f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930be4f3f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930be4f3f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930a5f7ed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930a5f7ed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30a5f7edf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930a5f7ed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930a5f7edf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930a5f7ed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930a5f7ed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930a5f7ed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930a5f7edf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930a5f7edf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30a5f7edf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930a5f7edf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930a5f7ed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930a5f7edf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930a5f7edf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930a5f7edf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930a5f7edf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930a5f7ed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92f3b38f37_0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92f3b38f37_0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930a5f7edf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930a5f7edf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930a5f7ed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930a5f7ed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930a5f7ed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930a5f7ed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30a5f7ed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930a5f7ed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930a5f7edf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930a5f7edf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92f3b38f37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92f3b38f37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policy, in this context, is a playbook that tells the player (or our AI agent) exactly what decision to make in each possible situation. An AI agent is the abstract being that will be learning and updating its knowledge through our Reinforcement Learning algorithm.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92f3b38f37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92f3b38f37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92f3b38f37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92f3b38f37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Blackjack, what is the expected return per round if we stand when our hand ≥ 18, and hit otherwise?”</a:t>
            </a:r>
            <a:endParaRPr/>
          </a:p>
          <a:p>
            <a:pPr indent="0" lvl="0" marL="0" rtl="0" algn="l">
              <a:spcBef>
                <a:spcPts val="0"/>
              </a:spcBef>
              <a:spcAft>
                <a:spcPts val="0"/>
              </a:spcAft>
              <a:buClr>
                <a:schemeClr val="dk1"/>
              </a:buClr>
              <a:buSzPts val="1100"/>
              <a:buFont typeface="Arial"/>
              <a:buNone/>
            </a:pPr>
            <a:r>
              <a:rPr lang="en"/>
              <a:t>A query such as this would be too overwhelming for a human to solve.</a:t>
            </a:r>
            <a:endParaRPr/>
          </a:p>
          <a:p>
            <a:pPr indent="0" lvl="0" marL="0" rtl="0" algn="l">
              <a:spcBef>
                <a:spcPts val="0"/>
              </a:spcBef>
              <a:spcAft>
                <a:spcPts val="0"/>
              </a:spcAft>
              <a:buClr>
                <a:schemeClr val="dk1"/>
              </a:buClr>
              <a:buSzPts val="1100"/>
              <a:buFont typeface="Arial"/>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92f3b38f37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92f3b38f37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Blackjack, what is the expected return per round if we stand when our hand ≥ 18, and hit otherwise?”</a:t>
            </a:r>
            <a:endParaRPr/>
          </a:p>
          <a:p>
            <a:pPr indent="0" lvl="0" marL="0" rtl="0" algn="l">
              <a:spcBef>
                <a:spcPts val="0"/>
              </a:spcBef>
              <a:spcAft>
                <a:spcPts val="0"/>
              </a:spcAft>
              <a:buNone/>
            </a:pPr>
            <a:r>
              <a:rPr lang="en"/>
              <a:t>A query such as this would be too overwhelming for a human to solve.</a:t>
            </a:r>
            <a:endParaRPr/>
          </a:p>
          <a:p>
            <a:pPr indent="0" lvl="0" marL="0" rtl="0" algn="l">
              <a:spcBef>
                <a:spcPts val="0"/>
              </a:spcBef>
              <a:spcAft>
                <a:spcPts val="0"/>
              </a:spcAft>
              <a:buNone/>
            </a:pPr>
            <a:r>
              <a:rPr lang="en"/>
              <a:t>To answer this question, we will define our player policy as follows: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930a5f7e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930a5f7e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292929"/>
                </a:solidFill>
                <a:highlight>
                  <a:srgbClr val="FFFFFF"/>
                </a:highlight>
                <a:latin typeface="Georgia"/>
                <a:ea typeface="Georgia"/>
                <a:cs typeface="Georgia"/>
                <a:sym typeface="Georgia"/>
              </a:rPr>
              <a:t>a player would lose $10 every round if they decided to use the Discrete Policy.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930a5f7ed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930a5f7ed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7.png"/><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9.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bicyclecards.com/how-to-play/blackjac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0" name="Google Shape;60;p13"/>
          <p:cNvSpPr txBox="1"/>
          <p:nvPr>
            <p:ph idx="1" type="subTitle"/>
          </p:nvPr>
        </p:nvSpPr>
        <p:spPr>
          <a:xfrm>
            <a:off x="510450" y="3182332"/>
            <a:ext cx="8123100" cy="95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ontserrat"/>
                <a:ea typeface="Montserrat"/>
                <a:cs typeface="Montserrat"/>
                <a:sym typeface="Montserrat"/>
              </a:rPr>
              <a:t>Using Reinforcement Learning</a:t>
            </a:r>
            <a:endParaRPr b="1">
              <a:latin typeface="Montserrat"/>
              <a:ea typeface="Montserrat"/>
              <a:cs typeface="Montserrat"/>
              <a:sym typeface="Montserrat"/>
            </a:endParaRPr>
          </a:p>
          <a:p>
            <a:pPr indent="0" lvl="0" marL="0" rtl="0" algn="l">
              <a:spcBef>
                <a:spcPts val="0"/>
              </a:spcBef>
              <a:spcAft>
                <a:spcPts val="0"/>
              </a:spcAft>
              <a:buNone/>
            </a:pPr>
            <a:r>
              <a:t/>
            </a:r>
            <a:endParaRPr b="1" sz="600">
              <a:latin typeface="Montserrat"/>
              <a:ea typeface="Montserrat"/>
              <a:cs typeface="Montserrat"/>
              <a:sym typeface="Montserrat"/>
            </a:endParaRPr>
          </a:p>
          <a:p>
            <a:pPr indent="0" lvl="0" marL="0" rtl="0" algn="l">
              <a:spcBef>
                <a:spcPts val="0"/>
              </a:spcBef>
              <a:spcAft>
                <a:spcPts val="0"/>
              </a:spcAft>
              <a:buNone/>
            </a:pPr>
            <a:r>
              <a:rPr lang="en" sz="1700">
                <a:latin typeface="Montserrat SemiBold"/>
                <a:ea typeface="Montserrat SemiBold"/>
                <a:cs typeface="Montserrat SemiBold"/>
                <a:sym typeface="Montserrat SemiBold"/>
              </a:rPr>
              <a:t>By Narasimha and Rash Pal </a:t>
            </a:r>
            <a:endParaRPr sz="1700">
              <a:latin typeface="Montserrat SemiBold"/>
              <a:ea typeface="Montserrat SemiBold"/>
              <a:cs typeface="Montserrat SemiBold"/>
              <a:sym typeface="Montserrat SemiBold"/>
            </a:endParaRPr>
          </a:p>
        </p:txBody>
      </p:sp>
      <p:sp>
        <p:nvSpPr>
          <p:cNvPr id="61" name="Google Shape;61;p13"/>
          <p:cNvSpPr/>
          <p:nvPr/>
        </p:nvSpPr>
        <p:spPr>
          <a:xfrm>
            <a:off x="476050" y="1729383"/>
            <a:ext cx="8191875" cy="842357"/>
          </a:xfrm>
          <a:prstGeom prst="rect">
            <a:avLst/>
          </a:prstGeom>
        </p:spPr>
        <p:txBody>
          <a:bodyPr>
            <a:prstTxWarp prst="textPlain"/>
          </a:bodyPr>
          <a:lstStyle/>
          <a:p>
            <a:pPr lvl="0" algn="ctr"/>
            <a:r>
              <a:rPr b="0" i="0">
                <a:ln cap="flat" cmpd="sng" w="9525">
                  <a:solidFill>
                    <a:schemeClr val="lt2"/>
                  </a:solidFill>
                  <a:prstDash val="solid"/>
                  <a:round/>
                  <a:headEnd len="sm" w="sm" type="none"/>
                  <a:tailEnd len="sm" w="sm" type="none"/>
                </a:ln>
                <a:solidFill>
                  <a:srgbClr val="FFFFFF"/>
                </a:solidFill>
                <a:latin typeface="Arial"/>
              </a:rPr>
              <a:t>Simulating Blackjack</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Discrete vs Stochastic </a:t>
            </a:r>
            <a:endParaRPr>
              <a:solidFill>
                <a:schemeClr val="dk2"/>
              </a:solidFill>
              <a:latin typeface="Montserrat SemiBold"/>
              <a:ea typeface="Montserrat SemiBold"/>
              <a:cs typeface="Montserrat SemiBold"/>
              <a:sym typeface="Montserrat SemiBold"/>
            </a:endParaRPr>
          </a:p>
        </p:txBody>
      </p:sp>
      <p:sp>
        <p:nvSpPr>
          <p:cNvPr id="124" name="Google Shape;124;p22"/>
          <p:cNvSpPr txBox="1"/>
          <p:nvPr>
            <p:ph idx="1" type="body"/>
          </p:nvPr>
        </p:nvSpPr>
        <p:spPr>
          <a:xfrm>
            <a:off x="311700" y="1152475"/>
            <a:ext cx="3999900" cy="39117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Let’s discuss why our Discrete policy performs better than the Stochastic </a:t>
            </a:r>
            <a:endParaRPr sz="1600">
              <a:solidFill>
                <a:schemeClr val="lt1"/>
              </a:solidFill>
              <a:latin typeface="Corbel"/>
              <a:ea typeface="Corbel"/>
              <a:cs typeface="Corbel"/>
              <a:sym typeface="Corbel"/>
            </a:endParaRPr>
          </a:p>
          <a:p>
            <a:pPr indent="-330200" lvl="1" marL="9144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Human intuition vs AI agent</a:t>
            </a:r>
            <a:endParaRPr sz="1600">
              <a:solidFill>
                <a:schemeClr val="lt1"/>
              </a:solidFill>
              <a:latin typeface="Corbel"/>
              <a:ea typeface="Corbel"/>
              <a:cs typeface="Corbel"/>
              <a:sym typeface="Corbel"/>
            </a:endParaRPr>
          </a:p>
          <a:p>
            <a:pPr indent="0" lvl="0" marL="914400" rtl="0" algn="just">
              <a:lnSpc>
                <a:spcPct val="150000"/>
              </a:lnSpc>
              <a:spcBef>
                <a:spcPts val="0"/>
              </a:spcBef>
              <a:spcAft>
                <a:spcPts val="0"/>
              </a:spcAft>
              <a:buNone/>
            </a:pPr>
            <a:r>
              <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25" name="Google Shape;125;p22"/>
          <p:cNvPicPr preferRelativeResize="0"/>
          <p:nvPr/>
        </p:nvPicPr>
        <p:blipFill>
          <a:blip r:embed="rId3">
            <a:alphaModFix/>
          </a:blip>
          <a:stretch>
            <a:fillRect/>
          </a:stretch>
        </p:blipFill>
        <p:spPr>
          <a:xfrm>
            <a:off x="4311600" y="2312050"/>
            <a:ext cx="3714900" cy="2086200"/>
          </a:xfrm>
          <a:prstGeom prst="flowChartInternalStorag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29" name="Shape 129"/>
        <p:cNvGrpSpPr/>
        <p:nvPr/>
      </p:nvGrpSpPr>
      <p:grpSpPr>
        <a:xfrm>
          <a:off x="0" y="0"/>
          <a:ext cx="0" cy="0"/>
          <a:chOff x="0" y="0"/>
          <a:chExt cx="0" cy="0"/>
        </a:xfrm>
      </p:grpSpPr>
      <p:sp>
        <p:nvSpPr>
          <p:cNvPr id="130" name="Google Shape;130;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The Reinforcement Learning Cycle</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131" name="Google Shape;131;p23"/>
          <p:cNvSpPr txBox="1"/>
          <p:nvPr>
            <p:ph idx="1" type="body"/>
          </p:nvPr>
        </p:nvSpPr>
        <p:spPr>
          <a:xfrm>
            <a:off x="311700" y="1152475"/>
            <a:ext cx="4123800" cy="3845400"/>
          </a:xfrm>
          <a:prstGeom prst="rect">
            <a:avLst/>
          </a:prstGeom>
        </p:spPr>
        <p:txBody>
          <a:bodyPr anchorCtr="0" anchor="t" bIns="91425" lIns="91425" spcFirstLastPara="1" rIns="91425" wrap="square" tIns="91425">
            <a:noAutofit/>
          </a:bodyPr>
          <a:lstStyle/>
          <a:p>
            <a:pPr indent="-330200" lvl="0" marL="457200" rtl="0" algn="just">
              <a:lnSpc>
                <a:spcPct val="115000"/>
              </a:lnSpc>
              <a:spcBef>
                <a:spcPts val="0"/>
              </a:spcBef>
              <a:spcAft>
                <a:spcPts val="0"/>
              </a:spcAft>
              <a:buClr>
                <a:schemeClr val="lt1"/>
              </a:buClr>
              <a:buSzPts val="1600"/>
              <a:buFont typeface="Corbel"/>
              <a:buChar char="●"/>
            </a:pPr>
            <a:r>
              <a:rPr b="1" lang="en" sz="1600">
                <a:solidFill>
                  <a:schemeClr val="lt1"/>
                </a:solidFill>
                <a:latin typeface="Corbel"/>
                <a:ea typeface="Corbel"/>
                <a:cs typeface="Corbel"/>
                <a:sym typeface="Corbel"/>
              </a:rPr>
              <a:t>Agent:</a:t>
            </a:r>
            <a:r>
              <a:rPr lang="en" sz="1600">
                <a:solidFill>
                  <a:schemeClr val="lt1"/>
                </a:solidFill>
                <a:latin typeface="Corbel"/>
                <a:ea typeface="Corbel"/>
                <a:cs typeface="Corbel"/>
                <a:sym typeface="Corbel"/>
              </a:rPr>
              <a:t> AI abstraction that carries out the learning process</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b="1" lang="en" sz="1600">
                <a:solidFill>
                  <a:schemeClr val="lt1"/>
                </a:solidFill>
                <a:latin typeface="Corbel"/>
                <a:ea typeface="Corbel"/>
                <a:cs typeface="Corbel"/>
                <a:sym typeface="Corbel"/>
              </a:rPr>
              <a:t>Environment:</a:t>
            </a:r>
            <a:r>
              <a:rPr lang="en" sz="1600">
                <a:solidFill>
                  <a:schemeClr val="lt1"/>
                </a:solidFill>
                <a:latin typeface="Corbel"/>
                <a:ea typeface="Corbel"/>
                <a:cs typeface="Corbel"/>
                <a:sym typeface="Corbel"/>
              </a:rPr>
              <a:t> All possible situations the agent can interact with</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b="1" lang="en" sz="1600">
                <a:solidFill>
                  <a:schemeClr val="lt1"/>
                </a:solidFill>
                <a:latin typeface="Corbel"/>
                <a:ea typeface="Corbel"/>
                <a:cs typeface="Corbel"/>
                <a:sym typeface="Corbel"/>
              </a:rPr>
              <a:t>State:</a:t>
            </a:r>
            <a:r>
              <a:rPr lang="en" sz="1600">
                <a:solidFill>
                  <a:schemeClr val="lt1"/>
                </a:solidFill>
                <a:latin typeface="Corbel"/>
                <a:ea typeface="Corbel"/>
                <a:cs typeface="Corbel"/>
                <a:sym typeface="Corbel"/>
              </a:rPr>
              <a:t> The “situations” that help make up the environment</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b="1" lang="en" sz="1600">
                <a:solidFill>
                  <a:schemeClr val="lt1"/>
                </a:solidFill>
                <a:latin typeface="Corbel"/>
                <a:ea typeface="Corbel"/>
                <a:cs typeface="Corbel"/>
                <a:sym typeface="Corbel"/>
              </a:rPr>
              <a:t>Actions:</a:t>
            </a:r>
            <a:r>
              <a:rPr lang="en" sz="1600">
                <a:solidFill>
                  <a:schemeClr val="lt1"/>
                </a:solidFill>
                <a:latin typeface="Corbel"/>
                <a:ea typeface="Corbel"/>
                <a:cs typeface="Corbel"/>
                <a:sym typeface="Corbel"/>
              </a:rPr>
              <a:t> The options available to the agent in interacting with some given state.</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b="1" lang="en" sz="1600">
                <a:solidFill>
                  <a:schemeClr val="lt1"/>
                </a:solidFill>
                <a:latin typeface="Corbel"/>
                <a:ea typeface="Corbel"/>
                <a:cs typeface="Corbel"/>
                <a:sym typeface="Corbel"/>
              </a:rPr>
              <a:t>Reward:</a:t>
            </a:r>
            <a:r>
              <a:rPr lang="en" sz="1600">
                <a:solidFill>
                  <a:schemeClr val="lt1"/>
                </a:solidFill>
                <a:latin typeface="Corbel"/>
                <a:ea typeface="Corbel"/>
                <a:cs typeface="Corbel"/>
                <a:sym typeface="Corbel"/>
              </a:rPr>
              <a:t> The feedback that the agent receives for its action in some given state.</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132" name="Google Shape;132;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33" name="Google Shape;133;p23"/>
          <p:cNvPicPr preferRelativeResize="0"/>
          <p:nvPr/>
        </p:nvPicPr>
        <p:blipFill>
          <a:blip r:embed="rId3">
            <a:alphaModFix/>
          </a:blip>
          <a:stretch>
            <a:fillRect/>
          </a:stretch>
        </p:blipFill>
        <p:spPr>
          <a:xfrm>
            <a:off x="4628025" y="1316600"/>
            <a:ext cx="4123775" cy="308814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How do these components work in Blackjack</a:t>
            </a:r>
            <a:endParaRPr>
              <a:solidFill>
                <a:schemeClr val="dk2"/>
              </a:solidFill>
              <a:latin typeface="Montserrat SemiBold"/>
              <a:ea typeface="Montserrat SemiBold"/>
              <a:cs typeface="Montserrat SemiBold"/>
              <a:sym typeface="Montserrat SemiBold"/>
            </a:endParaRPr>
          </a:p>
        </p:txBody>
      </p:sp>
      <p:sp>
        <p:nvSpPr>
          <p:cNvPr id="139" name="Google Shape;139;p2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Two actions: Hit or Stand</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Policy: Discrete or Stochastic</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States: Player’s hand value and the Dealer’s up-card value</a:t>
            </a:r>
            <a:endParaRPr sz="1600">
              <a:solidFill>
                <a:schemeClr val="lt1"/>
              </a:solidFill>
              <a:latin typeface="Corbel"/>
              <a:ea typeface="Corbel"/>
              <a:cs typeface="Corbel"/>
              <a:sym typeface="Corbel"/>
            </a:endParaRPr>
          </a:p>
          <a:p>
            <a:pPr indent="0" lvl="0" marL="457200" rtl="0" algn="just">
              <a:lnSpc>
                <a:spcPct val="150000"/>
              </a:lnSpc>
              <a:spcBef>
                <a:spcPts val="0"/>
              </a:spcBef>
              <a:spcAft>
                <a:spcPts val="0"/>
              </a:spcAft>
              <a:buNone/>
            </a:pPr>
            <a:r>
              <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140" name="Google Shape;140;p24"/>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41" name="Google Shape;141;p24"/>
          <p:cNvPicPr preferRelativeResize="0"/>
          <p:nvPr/>
        </p:nvPicPr>
        <p:blipFill>
          <a:blip r:embed="rId3">
            <a:alphaModFix/>
          </a:blip>
          <a:stretch>
            <a:fillRect/>
          </a:stretch>
        </p:blipFill>
        <p:spPr>
          <a:xfrm>
            <a:off x="4515950" y="1411875"/>
            <a:ext cx="4189774" cy="3092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How do these components work in Blackjack</a:t>
            </a:r>
            <a:endParaRPr>
              <a:solidFill>
                <a:schemeClr val="dk2"/>
              </a:solidFill>
              <a:latin typeface="Montserrat SemiBold"/>
              <a:ea typeface="Montserrat SemiBold"/>
              <a:cs typeface="Montserrat SemiBold"/>
              <a:sym typeface="Montserrat SemiBold"/>
            </a:endParaRPr>
          </a:p>
        </p:txBody>
      </p:sp>
      <p:sp>
        <p:nvSpPr>
          <p:cNvPr id="147" name="Google Shape;147;p2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Two actions: Hit or Stand</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Policy: Discrete or Stochastic</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State vs Action</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148" name="Google Shape;148;p2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49" name="Google Shape;149;p25"/>
          <p:cNvPicPr preferRelativeResize="0"/>
          <p:nvPr/>
        </p:nvPicPr>
        <p:blipFill>
          <a:blip r:embed="rId3">
            <a:alphaModFix/>
          </a:blip>
          <a:stretch>
            <a:fillRect/>
          </a:stretch>
        </p:blipFill>
        <p:spPr>
          <a:xfrm>
            <a:off x="4639225" y="1456450"/>
            <a:ext cx="4135000" cy="31124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How do these components work in Blackjack</a:t>
            </a:r>
            <a:endParaRPr>
              <a:solidFill>
                <a:schemeClr val="dk2"/>
              </a:solidFill>
              <a:latin typeface="Montserrat SemiBold"/>
              <a:ea typeface="Montserrat SemiBold"/>
              <a:cs typeface="Montserrat SemiBold"/>
              <a:sym typeface="Montserrat SemiBold"/>
            </a:endParaRPr>
          </a:p>
        </p:txBody>
      </p:sp>
      <p:sp>
        <p:nvSpPr>
          <p:cNvPr id="155" name="Google Shape;155;p26"/>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Two actions: Hit or Stand</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Policy: Discrete or Stochastic</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State vs Action</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New State and New Action</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156" name="Google Shape;156;p2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57" name="Google Shape;157;p26"/>
          <p:cNvPicPr preferRelativeResize="0"/>
          <p:nvPr/>
        </p:nvPicPr>
        <p:blipFill>
          <a:blip r:embed="rId3">
            <a:alphaModFix/>
          </a:blip>
          <a:stretch>
            <a:fillRect/>
          </a:stretch>
        </p:blipFill>
        <p:spPr>
          <a:xfrm>
            <a:off x="4572000" y="1631532"/>
            <a:ext cx="4260301" cy="315339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61" name="Shape 161"/>
        <p:cNvGrpSpPr/>
        <p:nvPr/>
      </p:nvGrpSpPr>
      <p:grpSpPr>
        <a:xfrm>
          <a:off x="0" y="0"/>
          <a:ext cx="0" cy="0"/>
          <a:chOff x="0" y="0"/>
          <a:chExt cx="0" cy="0"/>
        </a:xfrm>
      </p:grpSpPr>
      <p:sp>
        <p:nvSpPr>
          <p:cNvPr id="162" name="Google Shape;16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How do we learn?</a:t>
            </a:r>
            <a:endParaRPr>
              <a:solidFill>
                <a:schemeClr val="dk2"/>
              </a:solidFill>
              <a:latin typeface="Montserrat SemiBold"/>
              <a:ea typeface="Montserrat SemiBold"/>
              <a:cs typeface="Montserrat SemiBold"/>
              <a:sym typeface="Montserrat SemiBold"/>
            </a:endParaRPr>
          </a:p>
        </p:txBody>
      </p:sp>
      <p:sp>
        <p:nvSpPr>
          <p:cNvPr id="163" name="Google Shape;163;p2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State -&gt; Action -&gt; Reward</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164" name="Google Shape;164;p2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65" name="Google Shape;165;p27"/>
          <p:cNvPicPr preferRelativeResize="0"/>
          <p:nvPr/>
        </p:nvPicPr>
        <p:blipFill>
          <a:blip r:embed="rId3">
            <a:alphaModFix/>
          </a:blip>
          <a:stretch>
            <a:fillRect/>
          </a:stretch>
        </p:blipFill>
        <p:spPr>
          <a:xfrm>
            <a:off x="4502100" y="1219725"/>
            <a:ext cx="4271926" cy="3160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69" name="Shape 169"/>
        <p:cNvGrpSpPr/>
        <p:nvPr/>
      </p:nvGrpSpPr>
      <p:grpSpPr>
        <a:xfrm>
          <a:off x="0" y="0"/>
          <a:ext cx="0" cy="0"/>
          <a:chOff x="0" y="0"/>
          <a:chExt cx="0" cy="0"/>
        </a:xfrm>
      </p:grpSpPr>
      <p:sp>
        <p:nvSpPr>
          <p:cNvPr id="170" name="Google Shape;170;p28"/>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Open AI Gym Framework for Blackjack</a:t>
            </a:r>
            <a:endParaRPr>
              <a:solidFill>
                <a:schemeClr val="dk2"/>
              </a:solidFill>
              <a:latin typeface="Montserrat SemiBold"/>
              <a:ea typeface="Montserrat SemiBold"/>
              <a:cs typeface="Montserrat SemiBold"/>
              <a:sym typeface="Montserrat SemiBold"/>
            </a:endParaRPr>
          </a:p>
        </p:txBody>
      </p:sp>
      <p:sp>
        <p:nvSpPr>
          <p:cNvPr id="171" name="Google Shape;171;p28"/>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We will now build our new Blackjack environment within the framework of OpenAI Gym. </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This framework provides a standardized method of defining our environment so that we can easily experiment with other self-written and open-source Reinforcement Learning algorithms. </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This framework also provides useful API to define our states, actions, and rewards more comprehensively.</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To build our environment, we will be defining the functions in the Open AI Gym environment template.</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These functions are the necessary pieces in modeling the cycle process of Reinforcement Learning.</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75" name="Shape 175"/>
        <p:cNvGrpSpPr/>
        <p:nvPr/>
      </p:nvGrpSpPr>
      <p:grpSpPr>
        <a:xfrm>
          <a:off x="0" y="0"/>
          <a:ext cx="0" cy="0"/>
          <a:chOff x="0" y="0"/>
          <a:chExt cx="0" cy="0"/>
        </a:xfrm>
      </p:grpSpPr>
      <p:sp>
        <p:nvSpPr>
          <p:cNvPr id="176" name="Google Shape;176;p29"/>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Open AI Gym Framework for Blackjack</a:t>
            </a:r>
            <a:endParaRPr>
              <a:solidFill>
                <a:schemeClr val="dk2"/>
              </a:solidFill>
              <a:latin typeface="Montserrat SemiBold"/>
              <a:ea typeface="Montserrat SemiBold"/>
              <a:cs typeface="Montserrat SemiBold"/>
              <a:sym typeface="Montserrat SemiBold"/>
            </a:endParaRPr>
          </a:p>
        </p:txBody>
      </p:sp>
      <p:sp>
        <p:nvSpPr>
          <p:cNvPr id="177" name="Google Shape;177;p29"/>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__init__(): Initialize the Blackjack deck, the reward space (+$100, +$0, or -$100), the action space (hit or stand), and the observation space (or the set of all possible states. Each state is comprised of player hand value and dealer up-card).</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reset(): Reset the episode and give the initial state to the agent.</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step(action): The agent uses our algorithm to choose an action, and uses this function to send that action to the environment. This function simulates the processes of the environment (dealing new cards on hit, calculating rewards, etc). Then, it returns a new state, rewards, and whether the episode is done.</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render(): A function to display relevant info such as State/Action/Reward tuples during different phases of an episode. Does not contribute to looping around the cycle.</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81" name="Shape 181"/>
        <p:cNvGrpSpPr/>
        <p:nvPr/>
      </p:nvGrpSpPr>
      <p:grpSpPr>
        <a:xfrm>
          <a:off x="0" y="0"/>
          <a:ext cx="0" cy="0"/>
          <a:chOff x="0" y="0"/>
          <a:chExt cx="0" cy="0"/>
        </a:xfrm>
      </p:grpSpPr>
      <p:sp>
        <p:nvSpPr>
          <p:cNvPr id="182" name="Google Shape;182;p30"/>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Open AI Gym Framework for Blackjack</a:t>
            </a:r>
            <a:endParaRPr>
              <a:solidFill>
                <a:schemeClr val="dk2"/>
              </a:solidFill>
              <a:latin typeface="Montserrat SemiBold"/>
              <a:ea typeface="Montserrat SemiBold"/>
              <a:cs typeface="Montserrat SemiBold"/>
              <a:sym typeface="Montserrat SemiBold"/>
            </a:endParaRPr>
          </a:p>
        </p:txBody>
      </p:sp>
      <p:sp>
        <p:nvSpPr>
          <p:cNvPr id="183" name="Google Shape;183;p30"/>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In the __init__(): we utilize OpenAI Gym’s spaces functions to define our action space: hit or stand. We use a discrete set of two binary choices: 0 for hit, and 1 for stand.</a:t>
            </a:r>
            <a:endParaRPr sz="1600">
              <a:solidFill>
                <a:schemeClr val="lt1"/>
              </a:solidFill>
              <a:latin typeface="Corbel"/>
              <a:ea typeface="Corbel"/>
              <a:cs typeface="Corbel"/>
              <a:sym typeface="Corbel"/>
            </a:endParaRPr>
          </a:p>
          <a:p>
            <a:pPr indent="0" lvl="0" marL="457200" rtl="0" algn="just">
              <a:lnSpc>
                <a:spcPct val="150000"/>
              </a:lnSpc>
              <a:spcBef>
                <a:spcPts val="0"/>
              </a:spcBef>
              <a:spcAft>
                <a:spcPts val="0"/>
              </a:spcAft>
              <a:buNone/>
            </a:pPr>
            <a:r>
              <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330200" lvl="0" marL="457200" rtl="0" algn="l">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Next, we define the observation space. An observation space is a set of all of the possible states that an agent can observe and respond to. A state in our version of Blackjack is the player’s hand value and the dealer’s up-card.</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For hand values 21 (Blackjack!) and beyond (bust), the agent does not have to make any decisions.</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player’s hand value range is 3 through 20, and that is a range of 18 discrete values. The dealer up-card range is 2 through Ace, and that is a range of 10 discrete values.</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84" name="Google Shape;184;p30"/>
          <p:cNvPicPr preferRelativeResize="0"/>
          <p:nvPr/>
        </p:nvPicPr>
        <p:blipFill>
          <a:blip r:embed="rId3">
            <a:alphaModFix/>
          </a:blip>
          <a:stretch>
            <a:fillRect/>
          </a:stretch>
        </p:blipFill>
        <p:spPr>
          <a:xfrm>
            <a:off x="1593375" y="1999050"/>
            <a:ext cx="4816200" cy="572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88" name="Shape 188"/>
        <p:cNvGrpSpPr/>
        <p:nvPr/>
      </p:nvGrpSpPr>
      <p:grpSpPr>
        <a:xfrm>
          <a:off x="0" y="0"/>
          <a:ext cx="0" cy="0"/>
          <a:chOff x="0" y="0"/>
          <a:chExt cx="0" cy="0"/>
        </a:xfrm>
      </p:grpSpPr>
      <p:sp>
        <p:nvSpPr>
          <p:cNvPr id="189" name="Google Shape;189;p31"/>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Open AI Gym Framework for Blackjack</a:t>
            </a:r>
            <a:endParaRPr>
              <a:solidFill>
                <a:schemeClr val="dk2"/>
              </a:solidFill>
              <a:latin typeface="Montserrat SemiBold"/>
              <a:ea typeface="Montserrat SemiBold"/>
              <a:cs typeface="Montserrat SemiBold"/>
              <a:sym typeface="Montserrat SemiBold"/>
            </a:endParaRPr>
          </a:p>
        </p:txBody>
      </p:sp>
      <p:sp>
        <p:nvSpPr>
          <p:cNvPr id="190" name="Google Shape;190;p31"/>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Then, the function sees if the episode of Blackjack is now done after taking the action.</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Corbel"/>
              <a:ea typeface="Corbel"/>
              <a:cs typeface="Corbel"/>
              <a:sym typeface="Corbel"/>
            </a:endParaRPr>
          </a:p>
          <a:p>
            <a:pPr indent="-330200" lvl="0" marL="457200" rtl="0" algn="l">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the episode is now done, then the function re-uses the logic from play_game() to determine the winner and rewards.</a:t>
            </a:r>
            <a:endParaRPr sz="1600">
              <a:solidFill>
                <a:schemeClr val="lt1"/>
              </a:solidFill>
              <a:latin typeface="Corbel"/>
              <a:ea typeface="Corbel"/>
              <a:cs typeface="Corbel"/>
              <a:sym typeface="Corbel"/>
            </a:endParaRPr>
          </a:p>
          <a:p>
            <a:pPr indent="-330200" lvl="0" marL="457200" rtl="0" algn="l">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Finally, the function returns the new state, the rewards, and whether the episode is done. { } is a return value to provide a description of what happened in the function, but we leave it empty for now.</a:t>
            </a:r>
            <a:endParaRPr sz="1600">
              <a:solidFill>
                <a:schemeClr val="lt1"/>
              </a:solidFill>
              <a:latin typeface="Corbel"/>
              <a:ea typeface="Corbel"/>
              <a:cs typeface="Corbel"/>
              <a:sym typeface="Corbel"/>
            </a:endParaRPr>
          </a:p>
          <a:p>
            <a:pPr indent="-330200" lvl="0" marL="457200" rtl="0" algn="l">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render() function uses simple print() functions to display the player’s hand value, the cards in the player’s hand, the dealer’s up-card, and the value of env.done.</a:t>
            </a:r>
            <a:endParaRPr sz="1600">
              <a:solidFill>
                <a:schemeClr val="lt1"/>
              </a:solidFill>
              <a:latin typeface="Corbel"/>
              <a:ea typeface="Corbel"/>
              <a:cs typeface="Corbel"/>
              <a:sym typeface="Corbel"/>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91" name="Google Shape;191;p31"/>
          <p:cNvPicPr preferRelativeResize="0"/>
          <p:nvPr/>
        </p:nvPicPr>
        <p:blipFill>
          <a:blip r:embed="rId3">
            <a:alphaModFix/>
          </a:blip>
          <a:stretch>
            <a:fillRect/>
          </a:stretch>
        </p:blipFill>
        <p:spPr>
          <a:xfrm>
            <a:off x="950425" y="1572650"/>
            <a:ext cx="6904601" cy="572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65" name="Shape 65"/>
        <p:cNvGrpSpPr/>
        <p:nvPr/>
      </p:nvGrpSpPr>
      <p:grpSpPr>
        <a:xfrm>
          <a:off x="0" y="0"/>
          <a:ext cx="0" cy="0"/>
          <a:chOff x="0" y="0"/>
          <a:chExt cx="0" cy="0"/>
        </a:xfrm>
      </p:grpSpPr>
      <p:sp>
        <p:nvSpPr>
          <p:cNvPr id="66" name="Google Shape;66;p14"/>
          <p:cNvSpPr txBox="1"/>
          <p:nvPr>
            <p:ph type="title"/>
          </p:nvPr>
        </p:nvSpPr>
        <p:spPr>
          <a:xfrm>
            <a:off x="367725" y="467450"/>
            <a:ext cx="8520600" cy="572700"/>
          </a:xfrm>
          <a:prstGeom prst="rect">
            <a:avLst/>
          </a:prstGeom>
          <a:ln cap="flat" cmpd="sng" w="9525">
            <a:solidFill>
              <a:srgbClr val="FFFFFF"/>
            </a:solidFill>
            <a:prstDash val="solid"/>
            <a:miter lim="8000"/>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Introduction to Blackjack</a:t>
            </a:r>
            <a:endParaRPr>
              <a:solidFill>
                <a:schemeClr val="dk2"/>
              </a:solidFill>
              <a:latin typeface="Montserrat SemiBold"/>
              <a:ea typeface="Montserrat SemiBold"/>
              <a:cs typeface="Montserrat SemiBold"/>
              <a:sym typeface="Montserrat SemiBold"/>
            </a:endParaRPr>
          </a:p>
        </p:txBody>
      </p:sp>
      <p:sp>
        <p:nvSpPr>
          <p:cNvPr id="67" name="Google Shape;67;p14"/>
          <p:cNvSpPr txBox="1"/>
          <p:nvPr>
            <p:ph idx="1" type="body"/>
          </p:nvPr>
        </p:nvSpPr>
        <p:spPr>
          <a:xfrm>
            <a:off x="311700" y="1152475"/>
            <a:ext cx="8520600" cy="37668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lt1"/>
              </a:buClr>
              <a:buSzPts val="1800"/>
              <a:buFont typeface="Montserrat"/>
              <a:buChar char="●"/>
            </a:pPr>
            <a:r>
              <a:rPr b="1" lang="en">
                <a:solidFill>
                  <a:schemeClr val="lt1"/>
                </a:solidFill>
                <a:latin typeface="Corbel"/>
                <a:ea typeface="Corbel"/>
                <a:cs typeface="Corbel"/>
                <a:sym typeface="Corbel"/>
              </a:rPr>
              <a:t>Blackjack is a card game played against dealer </a:t>
            </a:r>
            <a:endParaRPr b="1">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Both player and the dealer start with 2 cards</a:t>
            </a:r>
            <a:endParaRPr sz="1700">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The player can only see one of the dealer’s cards</a:t>
            </a:r>
            <a:endParaRPr sz="17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42900" lvl="0" marL="457200" rtl="0" algn="l">
              <a:lnSpc>
                <a:spcPct val="100000"/>
              </a:lnSpc>
              <a:spcBef>
                <a:spcPts val="1600"/>
              </a:spcBef>
              <a:spcAft>
                <a:spcPts val="0"/>
              </a:spcAft>
              <a:buClr>
                <a:schemeClr val="lt1"/>
              </a:buClr>
              <a:buSzPts val="1800"/>
              <a:buFont typeface="Corbel"/>
              <a:buChar char="●"/>
            </a:pPr>
            <a:r>
              <a:rPr b="1" lang="en">
                <a:solidFill>
                  <a:schemeClr val="lt1"/>
                </a:solidFill>
                <a:latin typeface="Corbel"/>
                <a:ea typeface="Corbel"/>
                <a:cs typeface="Corbel"/>
                <a:sym typeface="Corbel"/>
              </a:rPr>
              <a:t>Card values</a:t>
            </a:r>
            <a:endParaRPr b="1">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Ace                                                value of 1 or 11 (Player’s choice)</a:t>
            </a:r>
            <a:endParaRPr sz="1700">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King/Queen/Jack/10               value of 10   </a:t>
            </a:r>
            <a:endParaRPr sz="1700">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Cards from 2 to 9                   same value as the card</a:t>
            </a:r>
            <a:endParaRPr sz="1700">
              <a:solidFill>
                <a:schemeClr val="lt1"/>
              </a:solidFill>
              <a:latin typeface="Corbel"/>
              <a:ea typeface="Corbel"/>
              <a:cs typeface="Corbel"/>
              <a:sym typeface="Corbel"/>
            </a:endParaRPr>
          </a:p>
          <a:p>
            <a:pPr indent="0" lvl="0" marL="457200" rtl="0" algn="l">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42900" lvl="0" marL="457200" rtl="0" algn="l">
              <a:lnSpc>
                <a:spcPct val="100000"/>
              </a:lnSpc>
              <a:spcBef>
                <a:spcPts val="1600"/>
              </a:spcBef>
              <a:spcAft>
                <a:spcPts val="0"/>
              </a:spcAft>
              <a:buClr>
                <a:schemeClr val="lt1"/>
              </a:buClr>
              <a:buSzPts val="1800"/>
              <a:buFont typeface="Corbel"/>
              <a:buChar char="●"/>
            </a:pPr>
            <a:r>
              <a:rPr b="1" lang="en">
                <a:solidFill>
                  <a:schemeClr val="lt1"/>
                </a:solidFill>
                <a:latin typeface="Corbel"/>
                <a:ea typeface="Corbel"/>
                <a:cs typeface="Corbel"/>
                <a:sym typeface="Corbel"/>
              </a:rPr>
              <a:t>The Goal</a:t>
            </a:r>
            <a:endParaRPr b="1">
              <a:solidFill>
                <a:schemeClr val="lt1"/>
              </a:solidFill>
              <a:latin typeface="Corbel"/>
              <a:ea typeface="Corbel"/>
              <a:cs typeface="Corbel"/>
              <a:sym typeface="Corbel"/>
            </a:endParaRPr>
          </a:p>
          <a:p>
            <a:pPr indent="-336550" lvl="1" marL="914400" rtl="0" algn="l">
              <a:lnSpc>
                <a:spcPct val="100000"/>
              </a:lnSpc>
              <a:spcBef>
                <a:spcPts val="0"/>
              </a:spcBef>
              <a:spcAft>
                <a:spcPts val="0"/>
              </a:spcAft>
              <a:buClr>
                <a:schemeClr val="lt1"/>
              </a:buClr>
              <a:buSzPts val="1700"/>
              <a:buFont typeface="Corbel"/>
              <a:buChar char="○"/>
            </a:pPr>
            <a:r>
              <a:rPr lang="en" sz="1700">
                <a:solidFill>
                  <a:schemeClr val="lt1"/>
                </a:solidFill>
                <a:latin typeface="Corbel"/>
                <a:ea typeface="Corbel"/>
                <a:cs typeface="Corbel"/>
                <a:sym typeface="Corbel"/>
              </a:rPr>
              <a:t>The goal of the game is to get the value of cards as close to 21 without going over</a:t>
            </a:r>
            <a:endParaRPr b="1" sz="17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b="1" sz="1600">
              <a:solidFill>
                <a:schemeClr val="lt1"/>
              </a:solidFill>
              <a:latin typeface="Montserrat"/>
              <a:ea typeface="Montserrat"/>
              <a:cs typeface="Montserrat"/>
              <a:sym typeface="Montserrat"/>
            </a:endParaRPr>
          </a:p>
          <a:p>
            <a:pPr indent="0" lvl="0" marL="0" rtl="0" algn="l">
              <a:lnSpc>
                <a:spcPct val="100000"/>
              </a:lnSpc>
              <a:spcBef>
                <a:spcPts val="1600"/>
              </a:spcBef>
              <a:spcAft>
                <a:spcPts val="0"/>
              </a:spcAft>
              <a:buNone/>
            </a:pPr>
            <a:r>
              <a:t/>
            </a:r>
            <a:endParaRPr b="1" sz="1600">
              <a:solidFill>
                <a:schemeClr val="lt1"/>
              </a:solidFill>
              <a:latin typeface="Montserrat"/>
              <a:ea typeface="Montserrat"/>
              <a:cs typeface="Montserrat"/>
              <a:sym typeface="Montserrat"/>
            </a:endParaRPr>
          </a:p>
          <a:p>
            <a:pPr indent="0" lvl="0" marL="1371600" rtl="0" algn="l">
              <a:lnSpc>
                <a:spcPct val="100000"/>
              </a:lnSpc>
              <a:spcBef>
                <a:spcPts val="1600"/>
              </a:spcBef>
              <a:spcAft>
                <a:spcPts val="0"/>
              </a:spcAft>
              <a:buNone/>
            </a:pPr>
            <a:r>
              <a:t/>
            </a:r>
            <a:endParaRPr b="1" sz="1600">
              <a:solidFill>
                <a:schemeClr val="lt1"/>
              </a:solidFill>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
        <p:nvSpPr>
          <p:cNvPr id="68" name="Google Shape;68;p14"/>
          <p:cNvSpPr/>
          <p:nvPr/>
        </p:nvSpPr>
        <p:spPr>
          <a:xfrm>
            <a:off x="1916350" y="2857500"/>
            <a:ext cx="1619100" cy="89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3165550" y="3082738"/>
            <a:ext cx="369900" cy="89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2952850" y="3375200"/>
            <a:ext cx="582600" cy="89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95" name="Shape 195"/>
        <p:cNvGrpSpPr/>
        <p:nvPr/>
      </p:nvGrpSpPr>
      <p:grpSpPr>
        <a:xfrm>
          <a:off x="0" y="0"/>
          <a:ext cx="0" cy="0"/>
          <a:chOff x="0" y="0"/>
          <a:chExt cx="0" cy="0"/>
        </a:xfrm>
      </p:grpSpPr>
      <p:sp>
        <p:nvSpPr>
          <p:cNvPr id="196" name="Google Shape;196;p32"/>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Open AI Gym Framework for Blackjack</a:t>
            </a:r>
            <a:endParaRPr>
              <a:solidFill>
                <a:schemeClr val="dk2"/>
              </a:solidFill>
              <a:latin typeface="Montserrat SemiBold"/>
              <a:ea typeface="Montserrat SemiBold"/>
              <a:cs typeface="Montserrat SemiBold"/>
              <a:sym typeface="Montserrat SemiBold"/>
            </a:endParaRPr>
          </a:p>
        </p:txBody>
      </p:sp>
      <p:sp>
        <p:nvSpPr>
          <p:cNvPr id="197" name="Google Shape;197;p32"/>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0" lvl="0" marL="457200" rtl="0" algn="just">
              <a:lnSpc>
                <a:spcPct val="150000"/>
              </a:lnSpc>
              <a:spcBef>
                <a:spcPts val="0"/>
              </a:spcBef>
              <a:spcAft>
                <a:spcPts val="0"/>
              </a:spcAft>
              <a:buNone/>
            </a:pPr>
            <a:r>
              <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98" name="Google Shape;198;p32"/>
          <p:cNvPicPr preferRelativeResize="0"/>
          <p:nvPr/>
        </p:nvPicPr>
        <p:blipFill>
          <a:blip r:embed="rId3">
            <a:alphaModFix/>
          </a:blip>
          <a:stretch>
            <a:fillRect/>
          </a:stretch>
        </p:blipFill>
        <p:spPr>
          <a:xfrm>
            <a:off x="1341775" y="908225"/>
            <a:ext cx="5702576" cy="39973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02" name="Shape 202"/>
        <p:cNvGrpSpPr/>
        <p:nvPr/>
      </p:nvGrpSpPr>
      <p:grpSpPr>
        <a:xfrm>
          <a:off x="0" y="0"/>
          <a:ext cx="0" cy="0"/>
          <a:chOff x="0" y="0"/>
          <a:chExt cx="0" cy="0"/>
        </a:xfrm>
      </p:grpSpPr>
      <p:sp>
        <p:nvSpPr>
          <p:cNvPr id="203" name="Google Shape;203;p33"/>
          <p:cNvSpPr txBox="1"/>
          <p:nvPr>
            <p:ph type="title"/>
          </p:nvPr>
        </p:nvSpPr>
        <p:spPr>
          <a:xfrm>
            <a:off x="367825" y="283750"/>
            <a:ext cx="8689200" cy="7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The Building Blocks of RL Algorithms</a:t>
            </a:r>
            <a:endParaRPr>
              <a:solidFill>
                <a:schemeClr val="dk2"/>
              </a:solidFill>
              <a:latin typeface="Montserrat SemiBold"/>
              <a:ea typeface="Montserrat SemiBold"/>
              <a:cs typeface="Montserrat SemiBold"/>
              <a:sym typeface="Montserrat SemiBold"/>
            </a:endParaRPr>
          </a:p>
        </p:txBody>
      </p:sp>
      <p:sp>
        <p:nvSpPr>
          <p:cNvPr id="204" name="Google Shape;204;p33"/>
          <p:cNvSpPr txBox="1"/>
          <p:nvPr>
            <p:ph idx="1" type="body"/>
          </p:nvPr>
        </p:nvSpPr>
        <p:spPr>
          <a:xfrm>
            <a:off x="155850" y="866675"/>
            <a:ext cx="8832300" cy="41511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There are various  key building blocks that are used in the Reinforcement Learning algorithm. Our project utilizes these parameters,  to maximize Blackjack returns. </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In short, the only thing our Reinforcement Learning algorithm will do is define what the agent should do with state → action → reward tuples (explained in previous slides) after each episode.</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key data structures that will be utilized  in our algorithm includes: </a:t>
            </a:r>
            <a:endParaRPr b="1">
              <a:solidFill>
                <a:schemeClr val="lt1"/>
              </a:solidFill>
              <a:latin typeface="Corbel"/>
              <a:ea typeface="Corbel"/>
              <a:cs typeface="Corbel"/>
              <a:sym typeface="Corbel"/>
            </a:endParaRPr>
          </a:p>
          <a:p>
            <a:pPr indent="-330200" lvl="1" marL="914400" rtl="0" algn="just">
              <a:lnSpc>
                <a:spcPct val="100000"/>
              </a:lnSpc>
              <a:spcBef>
                <a:spcPts val="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Q Table</a:t>
            </a:r>
            <a:r>
              <a:rPr lang="en" sz="1600">
                <a:solidFill>
                  <a:schemeClr val="lt1"/>
                </a:solidFill>
                <a:latin typeface="Corbel"/>
                <a:ea typeface="Corbel"/>
                <a:cs typeface="Corbel"/>
                <a:sym typeface="Corbel"/>
              </a:rPr>
              <a:t>: A table to keep track of the value (or Q-value) of choosing an action given some state. A Q-table is built by taking a cross-product of the observation_space and action_space defined in our Blackjack environment. The initial Q-value for all state/action pairs is 0.</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1" marL="914400" rtl="0" algn="just">
              <a:lnSpc>
                <a:spcPct val="100000"/>
              </a:lnSpc>
              <a:spcBef>
                <a:spcPts val="160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Prob Table</a:t>
            </a:r>
            <a:r>
              <a:rPr lang="en" sz="1600">
                <a:solidFill>
                  <a:schemeClr val="lt1"/>
                </a:solidFill>
                <a:latin typeface="Corbel"/>
                <a:ea typeface="Corbel"/>
                <a:cs typeface="Corbel"/>
                <a:sym typeface="Corbel"/>
              </a:rPr>
              <a:t>: a cross-product of the observation_space and action_space. This table contains the probability the agent will choose an action given some state. This reinforces the stochastic approach to policies. The initial probabilities for actions for each state will be 50% hit / 50% stand.</a:t>
            </a:r>
            <a:endParaRPr sz="1600">
              <a:solidFill>
                <a:schemeClr val="lt1"/>
              </a:solidFill>
              <a:latin typeface="Corbel"/>
              <a:ea typeface="Corbel"/>
              <a:cs typeface="Corbel"/>
              <a:sym typeface="Corbel"/>
            </a:endParaRPr>
          </a:p>
          <a:p>
            <a:pPr indent="0" lvl="0" marL="457200" rtl="0" algn="l">
              <a:lnSpc>
                <a:spcPct val="100000"/>
              </a:lnSpc>
              <a:spcBef>
                <a:spcPts val="160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08" name="Shape 208"/>
        <p:cNvGrpSpPr/>
        <p:nvPr/>
      </p:nvGrpSpPr>
      <p:grpSpPr>
        <a:xfrm>
          <a:off x="0" y="0"/>
          <a:ext cx="0" cy="0"/>
          <a:chOff x="0" y="0"/>
          <a:chExt cx="0" cy="0"/>
        </a:xfrm>
      </p:grpSpPr>
      <p:sp>
        <p:nvSpPr>
          <p:cNvPr id="209" name="Google Shape;209;p34"/>
          <p:cNvSpPr txBox="1"/>
          <p:nvPr>
            <p:ph type="title"/>
          </p:nvPr>
        </p:nvSpPr>
        <p:spPr>
          <a:xfrm>
            <a:off x="894525" y="199900"/>
            <a:ext cx="9060300" cy="7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The Building Blocks of RL Algorithms (Continued..)</a:t>
            </a:r>
            <a:endParaRPr>
              <a:solidFill>
                <a:schemeClr val="dk2"/>
              </a:solidFill>
              <a:latin typeface="Montserrat SemiBold"/>
              <a:ea typeface="Montserrat SemiBold"/>
              <a:cs typeface="Montserrat SemiBold"/>
              <a:sym typeface="Montserrat SemiBold"/>
            </a:endParaRPr>
          </a:p>
        </p:txBody>
      </p:sp>
      <p:sp>
        <p:nvSpPr>
          <p:cNvPr id="210" name="Google Shape;210;p34"/>
          <p:cNvSpPr txBox="1"/>
          <p:nvPr>
            <p:ph idx="1" type="body"/>
          </p:nvPr>
        </p:nvSpPr>
        <p:spPr>
          <a:xfrm>
            <a:off x="69875" y="1104275"/>
            <a:ext cx="8916300" cy="38385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important variables impacting agent’s learning includes: </a:t>
            </a:r>
            <a:endParaRPr b="1">
              <a:solidFill>
                <a:schemeClr val="lt1"/>
              </a:solidFill>
              <a:latin typeface="Corbel"/>
              <a:ea typeface="Corbel"/>
              <a:cs typeface="Corbel"/>
              <a:sym typeface="Corbel"/>
            </a:endParaRPr>
          </a:p>
          <a:p>
            <a:pPr indent="-330200" lvl="1" marL="914400" rtl="0" algn="just">
              <a:lnSpc>
                <a:spcPct val="100000"/>
              </a:lnSpc>
              <a:spcBef>
                <a:spcPts val="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Alpha (α)</a:t>
            </a:r>
            <a:r>
              <a:rPr lang="en" sz="1600">
                <a:solidFill>
                  <a:schemeClr val="lt1"/>
                </a:solidFill>
                <a:latin typeface="Corbel"/>
                <a:ea typeface="Corbel"/>
                <a:cs typeface="Corbel"/>
                <a:sym typeface="Corbel"/>
              </a:rPr>
              <a:t>: This can be thought of as the learning rate. After our agent gets rewards from the environment for an action in some state, it will update the Q-value of the corresponding state-action pair in our Q-table. The value of alpha ranges from 0 to 1.</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1" marL="914400" rtl="0" algn="just">
              <a:lnSpc>
                <a:spcPct val="100000"/>
              </a:lnSpc>
              <a:spcBef>
                <a:spcPts val="160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Epsilon (ε)</a:t>
            </a:r>
            <a:r>
              <a:rPr lang="en" sz="1600">
                <a:solidFill>
                  <a:schemeClr val="lt1"/>
                </a:solidFill>
                <a:latin typeface="Corbel"/>
                <a:ea typeface="Corbel"/>
                <a:cs typeface="Corbel"/>
                <a:sym typeface="Corbel"/>
              </a:rPr>
              <a:t>: This can be thought of as an analogous “learning rate” for probabilities in the Prob table. When our agent gets a reward for some state + action, it will also tweak the probability of taking that same action in the future. The value ranges from 0 to 1.</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1" marL="914400" rtl="0" algn="just">
              <a:lnSpc>
                <a:spcPct val="100000"/>
              </a:lnSpc>
              <a:spcBef>
                <a:spcPts val="160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Epsilon Decay (ε-decay)</a:t>
            </a:r>
            <a:r>
              <a:rPr b="1" lang="en" sz="1600">
                <a:solidFill>
                  <a:schemeClr val="lt1"/>
                </a:solidFill>
                <a:latin typeface="Corbel"/>
                <a:ea typeface="Corbel"/>
                <a:cs typeface="Corbel"/>
                <a:sym typeface="Corbel"/>
              </a:rPr>
              <a:t> : </a:t>
            </a:r>
            <a:r>
              <a:rPr lang="en" sz="1600">
                <a:solidFill>
                  <a:schemeClr val="lt1"/>
                </a:solidFill>
                <a:latin typeface="Corbel"/>
                <a:ea typeface="Corbel"/>
                <a:cs typeface="Corbel"/>
                <a:sym typeface="Corbel"/>
              </a:rPr>
              <a:t>This is the rate at which ε decays after each episode. At the beginning of the agent’s learning process, we would like ε to start high and make small changes to the Prob table because we want our agent to explore new actions. This helps ensure the final policy isn’t skewed heavily by randomness early in the learning process.</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14" name="Shape 214"/>
        <p:cNvGrpSpPr/>
        <p:nvPr/>
      </p:nvGrpSpPr>
      <p:grpSpPr>
        <a:xfrm>
          <a:off x="0" y="0"/>
          <a:ext cx="0" cy="0"/>
          <a:chOff x="0" y="0"/>
          <a:chExt cx="0" cy="0"/>
        </a:xfrm>
      </p:grpSpPr>
      <p:sp>
        <p:nvSpPr>
          <p:cNvPr id="215" name="Google Shape;215;p35"/>
          <p:cNvSpPr txBox="1"/>
          <p:nvPr>
            <p:ph type="title"/>
          </p:nvPr>
        </p:nvSpPr>
        <p:spPr>
          <a:xfrm>
            <a:off x="894525" y="199900"/>
            <a:ext cx="9060300" cy="7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The Building Blocks of RL Algorithms (Continued..)</a:t>
            </a:r>
            <a:endParaRPr>
              <a:solidFill>
                <a:schemeClr val="dk2"/>
              </a:solidFill>
              <a:latin typeface="Montserrat SemiBold"/>
              <a:ea typeface="Montserrat SemiBold"/>
              <a:cs typeface="Montserrat SemiBold"/>
              <a:sym typeface="Montserrat SemiBold"/>
            </a:endParaRPr>
          </a:p>
        </p:txBody>
      </p:sp>
      <p:sp>
        <p:nvSpPr>
          <p:cNvPr id="216" name="Google Shape;216;p35"/>
          <p:cNvSpPr txBox="1"/>
          <p:nvPr>
            <p:ph idx="1" type="body"/>
          </p:nvPr>
        </p:nvSpPr>
        <p:spPr>
          <a:xfrm>
            <a:off x="69875" y="1104275"/>
            <a:ext cx="8916300" cy="3838500"/>
          </a:xfrm>
          <a:prstGeom prst="rect">
            <a:avLst/>
          </a:prstGeom>
        </p:spPr>
        <p:txBody>
          <a:bodyPr anchorCtr="0" anchor="t" bIns="91425" lIns="91425" spcFirstLastPara="1" rIns="91425" wrap="square" tIns="91425">
            <a:noAutofit/>
          </a:bodyPr>
          <a:lstStyle/>
          <a:p>
            <a:pPr indent="-330200" lvl="1" marL="914400" rtl="0" algn="just">
              <a:lnSpc>
                <a:spcPct val="100000"/>
              </a:lnSpc>
              <a:spcBef>
                <a:spcPts val="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Epsilon Minimum (ε-min)</a:t>
            </a:r>
            <a:r>
              <a:rPr lang="en" sz="1600">
                <a:solidFill>
                  <a:schemeClr val="lt1"/>
                </a:solidFill>
                <a:latin typeface="Corbel"/>
                <a:ea typeface="Corbel"/>
                <a:cs typeface="Corbel"/>
                <a:sym typeface="Corbel"/>
              </a:rPr>
              <a:t> : The explore vs exploit dynamic is very delicate; the transition from explore to exploit can be very sudden if you are not careful. The ε-min variable sets a limit for how much one episode can alter the probability of an action for some state in the Prob table.</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1" marL="914400" rtl="0" algn="just">
              <a:lnSpc>
                <a:spcPct val="100000"/>
              </a:lnSpc>
              <a:spcBef>
                <a:spcPts val="160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Gamma (γ)</a:t>
            </a:r>
            <a:r>
              <a:rPr lang="en" sz="1600">
                <a:solidFill>
                  <a:schemeClr val="lt1"/>
                </a:solidFill>
                <a:latin typeface="Corbel"/>
                <a:ea typeface="Corbel"/>
                <a:cs typeface="Corbel"/>
                <a:sym typeface="Corbel"/>
              </a:rPr>
              <a:t> : How much is the initial “hit” action responsible for the final reward? γ helps explain this. We use γ as a discount rate on the final rewards of an episode to approximate the reward of the initial “hit” action. γ must be &gt; 0 and ≤ 1.</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20" name="Shape 220"/>
        <p:cNvGrpSpPr/>
        <p:nvPr/>
      </p:nvGrpSpPr>
      <p:grpSpPr>
        <a:xfrm>
          <a:off x="0" y="0"/>
          <a:ext cx="0" cy="0"/>
          <a:chOff x="0" y="0"/>
          <a:chExt cx="0" cy="0"/>
        </a:xfrm>
      </p:grpSpPr>
      <p:sp>
        <p:nvSpPr>
          <p:cNvPr id="221" name="Google Shape;221;p36"/>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      First-visit Monte Carlo Implementation</a:t>
            </a:r>
            <a:endParaRPr>
              <a:solidFill>
                <a:schemeClr val="dk2"/>
              </a:solidFill>
              <a:latin typeface="Montserrat SemiBold"/>
              <a:ea typeface="Montserrat SemiBold"/>
              <a:cs typeface="Montserrat SemiBold"/>
              <a:sym typeface="Montserrat SemiBold"/>
            </a:endParaRPr>
          </a:p>
        </p:txBody>
      </p:sp>
      <p:sp>
        <p:nvSpPr>
          <p:cNvPr id="222" name="Google Shape;222;p36"/>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Pseudo code for First-Visit MC:</a:t>
            </a:r>
            <a:endParaRPr b="1">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b="1" lang="en">
                <a:solidFill>
                  <a:schemeClr val="lt1"/>
                </a:solidFill>
                <a:latin typeface="Corbel"/>
                <a:ea typeface="Corbel"/>
                <a:cs typeface="Corbel"/>
                <a:sym typeface="Corbel"/>
              </a:rPr>
              <a:t>               </a:t>
            </a:r>
            <a:r>
              <a:rPr lang="en" sz="1600">
                <a:solidFill>
                  <a:schemeClr val="lt1"/>
                </a:solidFill>
                <a:latin typeface="Corbel"/>
                <a:ea typeface="Corbel"/>
                <a:cs typeface="Corbel"/>
                <a:sym typeface="Corbel"/>
              </a:rPr>
              <a:t>1. Initialize the Blackjack environment. Which we already did using Open AI gym.</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rPr lang="en" sz="1600">
                <a:solidFill>
                  <a:schemeClr val="lt1"/>
                </a:solidFill>
                <a:latin typeface="Corbel"/>
                <a:ea typeface="Corbel"/>
                <a:cs typeface="Corbel"/>
                <a:sym typeface="Corbel"/>
              </a:rPr>
              <a:t>      2. Define the Q-table, Prob-table, alpha (α), epsilon (ε), ε-decay, ε-min, and gamma (γ).</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rPr lang="en" sz="1600">
                <a:solidFill>
                  <a:schemeClr val="lt1"/>
                </a:solidFill>
                <a:latin typeface="Corbel"/>
                <a:ea typeface="Corbel"/>
                <a:cs typeface="Corbel"/>
                <a:sym typeface="Corbel"/>
              </a:rPr>
              <a:t>      3. Define how many episodes you would like your agent to learn from.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lang="en" sz="1600">
                <a:solidFill>
                  <a:schemeClr val="lt1"/>
                </a:solidFill>
                <a:latin typeface="Corbel"/>
                <a:ea typeface="Corbel"/>
                <a:cs typeface="Corbel"/>
                <a:sym typeface="Corbel"/>
              </a:rPr>
              <a:t>                 4. Play an episode. Record all of the (state → action → reward) tuples in the episode.</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lang="en" sz="1600">
                <a:solidFill>
                  <a:schemeClr val="lt1"/>
                </a:solidFill>
                <a:latin typeface="Corbel"/>
                <a:ea typeface="Corbel"/>
                <a:cs typeface="Corbel"/>
                <a:sym typeface="Corbel"/>
              </a:rPr>
              <a:t>                 5. After the episode, apply ε-decay/ε-min to ε.</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lang="en" sz="1600">
                <a:solidFill>
                  <a:schemeClr val="lt1"/>
                </a:solidFill>
                <a:latin typeface="Corbel"/>
                <a:ea typeface="Corbel"/>
                <a:cs typeface="Corbel"/>
                <a:sym typeface="Corbel"/>
              </a:rPr>
              <a:t>                 6.  Then, update the Q-table and the Prob-table using (state → action → reward) from Step 4.</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lang="en" sz="1600">
                <a:solidFill>
                  <a:schemeClr val="lt1"/>
                </a:solidFill>
                <a:latin typeface="Corbel"/>
                <a:ea typeface="Corbel"/>
                <a:cs typeface="Corbel"/>
                <a:sym typeface="Corbel"/>
              </a:rPr>
              <a:t>                 7.  Repeat Steps 4–6 for the number of episodes defined in Step 3.</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rPr lang="en" sz="1600">
                <a:solidFill>
                  <a:schemeClr val="lt1"/>
                </a:solidFill>
                <a:latin typeface="Corbel"/>
                <a:ea typeface="Corbel"/>
                <a:cs typeface="Corbel"/>
                <a:sym typeface="Corbel"/>
              </a:rPr>
              <a:t>                 8.  After all episodes, the resulting Q-table and Prob-table represent the optimized policy.</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26" name="Shape 226"/>
        <p:cNvGrpSpPr/>
        <p:nvPr/>
      </p:nvGrpSpPr>
      <p:grpSpPr>
        <a:xfrm>
          <a:off x="0" y="0"/>
          <a:ext cx="0" cy="0"/>
          <a:chOff x="0" y="0"/>
          <a:chExt cx="0" cy="0"/>
        </a:xfrm>
      </p:grpSpPr>
      <p:sp>
        <p:nvSpPr>
          <p:cNvPr id="227" name="Google Shape;227;p37"/>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      First-visit Monte Carlo Implementation</a:t>
            </a:r>
            <a:endParaRPr>
              <a:solidFill>
                <a:schemeClr val="dk2"/>
              </a:solidFill>
              <a:latin typeface="Montserrat SemiBold"/>
              <a:ea typeface="Montserrat SemiBold"/>
              <a:cs typeface="Montserrat SemiBold"/>
              <a:sym typeface="Montserrat SemiBold"/>
            </a:endParaRPr>
          </a:p>
        </p:txBody>
      </p:sp>
      <p:sp>
        <p:nvSpPr>
          <p:cNvPr id="228" name="Google Shape;228;p37"/>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b="1" lang="en" sz="1600" u="sng">
                <a:solidFill>
                  <a:schemeClr val="lt1"/>
                </a:solidFill>
                <a:latin typeface="Corbel"/>
                <a:ea typeface="Corbel"/>
                <a:cs typeface="Corbel"/>
                <a:sym typeface="Corbel"/>
              </a:rPr>
              <a:t>Step 4 (Playing an episode)</a:t>
            </a:r>
            <a:r>
              <a:rPr lang="en" sz="1600">
                <a:solidFill>
                  <a:schemeClr val="lt1"/>
                </a:solidFill>
                <a:latin typeface="Corbel"/>
                <a:ea typeface="Corbel"/>
                <a:cs typeface="Corbel"/>
                <a:sym typeface="Corbel"/>
              </a:rPr>
              <a:t> : We will leverage our Blackjack environment’s functions defined in previous slides to simulate an episode. We will also make use of the Q-table and Prob-table.</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29" name="Google Shape;229;p37"/>
          <p:cNvPicPr preferRelativeResize="0"/>
          <p:nvPr/>
        </p:nvPicPr>
        <p:blipFill>
          <a:blip r:embed="rId3">
            <a:alphaModFix/>
          </a:blip>
          <a:stretch>
            <a:fillRect/>
          </a:stretch>
        </p:blipFill>
        <p:spPr>
          <a:xfrm>
            <a:off x="1537450" y="1397575"/>
            <a:ext cx="5017701" cy="35221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33" name="Shape 233"/>
        <p:cNvGrpSpPr/>
        <p:nvPr/>
      </p:nvGrpSpPr>
      <p:grpSpPr>
        <a:xfrm>
          <a:off x="0" y="0"/>
          <a:ext cx="0" cy="0"/>
          <a:chOff x="0" y="0"/>
          <a:chExt cx="0" cy="0"/>
        </a:xfrm>
      </p:grpSpPr>
      <p:sp>
        <p:nvSpPr>
          <p:cNvPr id="234" name="Google Shape;234;p38"/>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35" name="Google Shape;235;p38"/>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0" lvl="0" marL="457200" rtl="0" algn="just">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36" name="Google Shape;236;p38"/>
          <p:cNvPicPr preferRelativeResize="0"/>
          <p:nvPr/>
        </p:nvPicPr>
        <p:blipFill>
          <a:blip r:embed="rId3">
            <a:alphaModFix/>
          </a:blip>
          <a:stretch>
            <a:fillRect/>
          </a:stretch>
        </p:blipFill>
        <p:spPr>
          <a:xfrm>
            <a:off x="587025" y="822175"/>
            <a:ext cx="7980823" cy="40976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40" name="Shape 240"/>
        <p:cNvGrpSpPr/>
        <p:nvPr/>
      </p:nvGrpSpPr>
      <p:grpSpPr>
        <a:xfrm>
          <a:off x="0" y="0"/>
          <a:ext cx="0" cy="0"/>
          <a:chOff x="0" y="0"/>
          <a:chExt cx="0" cy="0"/>
        </a:xfrm>
      </p:grpSpPr>
      <p:sp>
        <p:nvSpPr>
          <p:cNvPr id="241" name="Google Shape;241;p39"/>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42" name="Google Shape;242;p39"/>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In this slide, let’s focus on our update_Q(). The reason this is called the “First-Visit” MC algorithm is because we have a first-visit approach to eva</a:t>
            </a:r>
            <a:r>
              <a:rPr lang="en" sz="1600">
                <a:solidFill>
                  <a:schemeClr val="lt1"/>
                </a:solidFill>
                <a:latin typeface="Corbel"/>
                <a:ea typeface="Corbel"/>
                <a:cs typeface="Corbel"/>
                <a:sym typeface="Corbel"/>
              </a:rPr>
              <a:t>luating</a:t>
            </a:r>
            <a:r>
              <a:rPr lang="en" sz="1600">
                <a:solidFill>
                  <a:schemeClr val="lt1"/>
                </a:solidFill>
                <a:latin typeface="Corbel"/>
                <a:ea typeface="Corbel"/>
                <a:cs typeface="Corbel"/>
                <a:sym typeface="Corbel"/>
              </a:rPr>
              <a:t> rewards.</a:t>
            </a:r>
            <a:endParaRPr sz="1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“First-Visit” means that we want to start tracking the rewards of a state-action pair from its first occurrence in the episode, and then use the cumulative rewards of the episode to update our Q-values for that state-action pair in our Q-table.</a:t>
            </a:r>
            <a:endParaRPr sz="1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other option is an “Every Visit” approach. In this approach, we use the immediate rewards of a state-action pair every time it occurs in an episode to update Q-values.</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It doesn’t make sense to use the every-visit approach for our problem given the format of Blackjack and how we have set up our environment.</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rewards for state-action pairs in our episodes are all 0 except for the final state-action pair. This is because Blackjack players (and our agent) may have to make more than one decision (meaning more than one state-action pair) before the results of the Blackjack round (or episode) is known.</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Therefore, our agent will not improve much if we force it to update the Q-values in the Q-table using immediate rewards of $0 after each state-action pair. Instead, we will use the rewards for the final state-action pair and discount them to approximate the value of a prior state-action pair within the same episode.</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46" name="Shape 246"/>
        <p:cNvGrpSpPr/>
        <p:nvPr/>
      </p:nvGrpSpPr>
      <p:grpSpPr>
        <a:xfrm>
          <a:off x="0" y="0"/>
          <a:ext cx="0" cy="0"/>
          <a:chOff x="0" y="0"/>
          <a:chExt cx="0" cy="0"/>
        </a:xfrm>
      </p:grpSpPr>
      <p:sp>
        <p:nvSpPr>
          <p:cNvPr id="247" name="Google Shape;247;p40"/>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48" name="Google Shape;248;p40"/>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Formula to find discounted rewards for state-action pairs in each episode &amp; visual representation:</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49" name="Google Shape;249;p40"/>
          <p:cNvPicPr preferRelativeResize="0"/>
          <p:nvPr/>
        </p:nvPicPr>
        <p:blipFill>
          <a:blip r:embed="rId3">
            <a:alphaModFix/>
          </a:blip>
          <a:stretch>
            <a:fillRect/>
          </a:stretch>
        </p:blipFill>
        <p:spPr>
          <a:xfrm>
            <a:off x="1146125" y="1090175"/>
            <a:ext cx="6107899" cy="407425"/>
          </a:xfrm>
          <a:prstGeom prst="rect">
            <a:avLst/>
          </a:prstGeom>
          <a:noFill/>
          <a:ln>
            <a:noFill/>
          </a:ln>
        </p:spPr>
      </p:pic>
      <p:pic>
        <p:nvPicPr>
          <p:cNvPr id="250" name="Google Shape;250;p40"/>
          <p:cNvPicPr preferRelativeResize="0"/>
          <p:nvPr/>
        </p:nvPicPr>
        <p:blipFill>
          <a:blip r:embed="rId4">
            <a:alphaModFix/>
          </a:blip>
          <a:stretch>
            <a:fillRect/>
          </a:stretch>
        </p:blipFill>
        <p:spPr>
          <a:xfrm>
            <a:off x="1405875" y="1581575"/>
            <a:ext cx="5756100" cy="33942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54" name="Shape 254"/>
        <p:cNvGrpSpPr/>
        <p:nvPr/>
      </p:nvGrpSpPr>
      <p:grpSpPr>
        <a:xfrm>
          <a:off x="0" y="0"/>
          <a:ext cx="0" cy="0"/>
          <a:chOff x="0" y="0"/>
          <a:chExt cx="0" cy="0"/>
        </a:xfrm>
      </p:grpSpPr>
      <p:sp>
        <p:nvSpPr>
          <p:cNvPr id="255" name="Google Shape;255;p41"/>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56" name="Google Shape;256;p41"/>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Here is the formula for the change in Q-value for each state-action pair encountered in our episode:</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57" name="Google Shape;257;p41"/>
          <p:cNvPicPr preferRelativeResize="0"/>
          <p:nvPr/>
        </p:nvPicPr>
        <p:blipFill>
          <a:blip r:embed="rId3">
            <a:alphaModFix/>
          </a:blip>
          <a:stretch>
            <a:fillRect/>
          </a:stretch>
        </p:blipFill>
        <p:spPr>
          <a:xfrm>
            <a:off x="922475" y="1075113"/>
            <a:ext cx="6960501" cy="407444"/>
          </a:xfrm>
          <a:prstGeom prst="rect">
            <a:avLst/>
          </a:prstGeom>
          <a:noFill/>
          <a:ln>
            <a:noFill/>
          </a:ln>
        </p:spPr>
      </p:pic>
      <p:pic>
        <p:nvPicPr>
          <p:cNvPr id="258" name="Google Shape;258;p41"/>
          <p:cNvPicPr preferRelativeResize="0"/>
          <p:nvPr/>
        </p:nvPicPr>
        <p:blipFill>
          <a:blip r:embed="rId4">
            <a:alphaModFix/>
          </a:blip>
          <a:stretch>
            <a:fillRect/>
          </a:stretch>
        </p:blipFill>
        <p:spPr>
          <a:xfrm>
            <a:off x="1649275" y="1551475"/>
            <a:ext cx="5646676" cy="3450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5"/>
          <p:cNvSpPr txBox="1"/>
          <p:nvPr>
            <p:ph type="title"/>
          </p:nvPr>
        </p:nvSpPr>
        <p:spPr>
          <a:xfrm>
            <a:off x="367725" y="467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Introduction to Blackjack - Continued </a:t>
            </a:r>
            <a:endParaRPr>
              <a:solidFill>
                <a:schemeClr val="dk2"/>
              </a:solidFill>
              <a:latin typeface="Montserrat SemiBold"/>
              <a:ea typeface="Montserrat SemiBold"/>
              <a:cs typeface="Montserrat SemiBold"/>
              <a:sym typeface="Montserrat SemiBold"/>
            </a:endParaRPr>
          </a:p>
        </p:txBody>
      </p:sp>
      <p:sp>
        <p:nvSpPr>
          <p:cNvPr id="76" name="Google Shape;76;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lt1"/>
              </a:buClr>
              <a:buSzPts val="1800"/>
              <a:buFont typeface="Corbel"/>
              <a:buChar char="●"/>
            </a:pPr>
            <a:r>
              <a:rPr b="1" lang="en">
                <a:solidFill>
                  <a:schemeClr val="lt1"/>
                </a:solidFill>
                <a:latin typeface="Corbel"/>
                <a:ea typeface="Corbel"/>
                <a:cs typeface="Corbel"/>
                <a:sym typeface="Corbel"/>
              </a:rPr>
              <a:t>RULES</a:t>
            </a:r>
            <a:endParaRPr b="1">
              <a:solidFill>
                <a:schemeClr val="lt1"/>
              </a:solidFill>
              <a:latin typeface="Corbel"/>
              <a:ea typeface="Corbel"/>
              <a:cs typeface="Corbel"/>
              <a:sym typeface="Corbel"/>
            </a:endParaRPr>
          </a:p>
          <a:p>
            <a:pPr indent="-330200" lvl="1" marL="9144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the player has value of less than 21 </a:t>
            </a:r>
            <a:endParaRPr sz="1600">
              <a:solidFill>
                <a:schemeClr val="lt1"/>
              </a:solidFill>
              <a:latin typeface="Corbel"/>
              <a:ea typeface="Corbel"/>
              <a:cs typeface="Corbel"/>
              <a:sym typeface="Corbel"/>
            </a:endParaRPr>
          </a:p>
          <a:p>
            <a:pPr indent="-330200" lvl="2" marL="13716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They choose to “hit” and receive a random card from the deck</a:t>
            </a:r>
            <a:endParaRPr sz="1600">
              <a:solidFill>
                <a:schemeClr val="lt1"/>
              </a:solidFill>
              <a:latin typeface="Corbel"/>
              <a:ea typeface="Corbel"/>
              <a:cs typeface="Corbel"/>
              <a:sym typeface="Corbel"/>
            </a:endParaRPr>
          </a:p>
          <a:p>
            <a:pPr indent="-330200" lvl="2" marL="13716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They choose to “stand” and keep the cards they have</a:t>
            </a:r>
            <a:endParaRPr sz="1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4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rPr lang="en" sz="1600">
                <a:solidFill>
                  <a:schemeClr val="lt1"/>
                </a:solidFill>
                <a:latin typeface="Corbel"/>
                <a:ea typeface="Corbel"/>
                <a:cs typeface="Corbel"/>
                <a:sym typeface="Corbel"/>
              </a:rPr>
              <a:t>However…</a:t>
            </a:r>
            <a:endParaRPr sz="1600">
              <a:solidFill>
                <a:schemeClr val="lt1"/>
              </a:solidFill>
              <a:latin typeface="Corbel"/>
              <a:ea typeface="Corbel"/>
              <a:cs typeface="Corbel"/>
              <a:sym typeface="Corbel"/>
            </a:endParaRPr>
          </a:p>
          <a:p>
            <a:pPr indent="-330200" lvl="0" marL="457200" rtl="0" algn="l">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the player exceeds the value of 21, they automatically “bust” and lose the round</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the player has exactly 21, they automatically win the game</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Otherwise, the player wins if they are closer to 21 than the dealer</a:t>
            </a:r>
            <a:endParaRPr sz="1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62" name="Shape 262"/>
        <p:cNvGrpSpPr/>
        <p:nvPr/>
      </p:nvGrpSpPr>
      <p:grpSpPr>
        <a:xfrm>
          <a:off x="0" y="0"/>
          <a:ext cx="0" cy="0"/>
          <a:chOff x="0" y="0"/>
          <a:chExt cx="0" cy="0"/>
        </a:xfrm>
      </p:grpSpPr>
      <p:sp>
        <p:nvSpPr>
          <p:cNvPr id="263" name="Google Shape;263;p42"/>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64" name="Google Shape;264;p42"/>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This is the final step of our algorithm, where we update probabilities using our update_prob() function.</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update_prob() tweaks the probability distribution of taking a hit or stand action for each state encountered in our episode. update_prob() is called after update_Q() finishes because Q-values influence how the probabilities get updated, and we want the most updated Q-values.</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After this step, get and update probabilities of best action and finally display our implemented game </a:t>
            </a:r>
            <a:r>
              <a:rPr lang="en" sz="1600">
                <a:solidFill>
                  <a:schemeClr val="lt1"/>
                </a:solidFill>
                <a:latin typeface="Corbel"/>
                <a:ea typeface="Corbel"/>
                <a:cs typeface="Corbel"/>
                <a:sym typeface="Corbel"/>
              </a:rPr>
              <a:t>strategy</a:t>
            </a:r>
            <a:r>
              <a:rPr lang="en" sz="1600">
                <a:solidFill>
                  <a:schemeClr val="lt1"/>
                </a:solidFill>
                <a:latin typeface="Corbel"/>
                <a:ea typeface="Corbel"/>
                <a:cs typeface="Corbel"/>
                <a:sym typeface="Corbel"/>
              </a:rPr>
              <a:t> graphically and compute the average reward for 100000 episodes. This way we can verify  the outcome of First-Visit MC algorithm with our previously used algorithm.</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65" name="Google Shape;265;p42"/>
          <p:cNvPicPr preferRelativeResize="0"/>
          <p:nvPr/>
        </p:nvPicPr>
        <p:blipFill>
          <a:blip r:embed="rId3">
            <a:alphaModFix/>
          </a:blip>
          <a:stretch>
            <a:fillRect/>
          </a:stretch>
        </p:blipFill>
        <p:spPr>
          <a:xfrm>
            <a:off x="461250" y="2788732"/>
            <a:ext cx="8022751" cy="213104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69" name="Shape 269"/>
        <p:cNvGrpSpPr/>
        <p:nvPr/>
      </p:nvGrpSpPr>
      <p:grpSpPr>
        <a:xfrm>
          <a:off x="0" y="0"/>
          <a:ext cx="0" cy="0"/>
          <a:chOff x="0" y="0"/>
          <a:chExt cx="0" cy="0"/>
        </a:xfrm>
      </p:grpSpPr>
      <p:sp>
        <p:nvSpPr>
          <p:cNvPr id="270" name="Google Shape;270;p43"/>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71" name="Google Shape;271;p43"/>
          <p:cNvSpPr txBox="1"/>
          <p:nvPr>
            <p:ph idx="1" type="body"/>
          </p:nvPr>
        </p:nvSpPr>
        <p:spPr>
          <a:xfrm>
            <a:off x="41850" y="684975"/>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Our best strategy chart computed using the First-Visit MC algorithm</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72" name="Google Shape;272;p43"/>
          <p:cNvPicPr preferRelativeResize="0"/>
          <p:nvPr/>
        </p:nvPicPr>
        <p:blipFill>
          <a:blip r:embed="rId3">
            <a:alphaModFix/>
          </a:blip>
          <a:stretch>
            <a:fillRect/>
          </a:stretch>
        </p:blipFill>
        <p:spPr>
          <a:xfrm>
            <a:off x="681238" y="1089588"/>
            <a:ext cx="6048375" cy="39147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76" name="Shape 276"/>
        <p:cNvGrpSpPr/>
        <p:nvPr/>
      </p:nvGrpSpPr>
      <p:grpSpPr>
        <a:xfrm>
          <a:off x="0" y="0"/>
          <a:ext cx="0" cy="0"/>
          <a:chOff x="0" y="0"/>
          <a:chExt cx="0" cy="0"/>
        </a:xfrm>
      </p:grpSpPr>
      <p:sp>
        <p:nvSpPr>
          <p:cNvPr id="277" name="Google Shape;277;p44"/>
          <p:cNvSpPr txBox="1"/>
          <p:nvPr>
            <p:ph type="title"/>
          </p:nvPr>
        </p:nvSpPr>
        <p:spPr>
          <a:xfrm>
            <a:off x="307475" y="144000"/>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Finishing the First-Visit Monte Carlo Algorithm</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78" name="Google Shape;278;p44"/>
          <p:cNvSpPr txBox="1"/>
          <p:nvPr>
            <p:ph idx="1" type="body"/>
          </p:nvPr>
        </p:nvSpPr>
        <p:spPr>
          <a:xfrm>
            <a:off x="41850" y="629050"/>
            <a:ext cx="9060300" cy="42348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Calling the BlackJack() environment  to compute the average reward for 100000 episodes:</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279" name="Google Shape;279;p44"/>
          <p:cNvPicPr preferRelativeResize="0"/>
          <p:nvPr/>
        </p:nvPicPr>
        <p:blipFill>
          <a:blip r:embed="rId3">
            <a:alphaModFix/>
          </a:blip>
          <a:stretch>
            <a:fillRect/>
          </a:stretch>
        </p:blipFill>
        <p:spPr>
          <a:xfrm>
            <a:off x="782700" y="1173950"/>
            <a:ext cx="6401426" cy="36899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83" name="Shape 283"/>
        <p:cNvGrpSpPr/>
        <p:nvPr/>
      </p:nvGrpSpPr>
      <p:grpSpPr>
        <a:xfrm>
          <a:off x="0" y="0"/>
          <a:ext cx="0" cy="0"/>
          <a:chOff x="0" y="0"/>
          <a:chExt cx="0" cy="0"/>
        </a:xfrm>
      </p:grpSpPr>
      <p:sp>
        <p:nvSpPr>
          <p:cNvPr id="284" name="Google Shape;284;p45"/>
          <p:cNvSpPr txBox="1"/>
          <p:nvPr>
            <p:ph type="title"/>
          </p:nvPr>
        </p:nvSpPr>
        <p:spPr>
          <a:xfrm>
            <a:off x="-1146125" y="102075"/>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                          CONCLUSION &amp; FUTURE WORK</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85" name="Google Shape;285;p45"/>
          <p:cNvSpPr txBox="1"/>
          <p:nvPr>
            <p:ph idx="1" type="body"/>
          </p:nvPr>
        </p:nvSpPr>
        <p:spPr>
          <a:xfrm>
            <a:off x="41850" y="712900"/>
            <a:ext cx="9060300" cy="40812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Thank you one and all for patiently listening to our presentation!</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I would also like to thank Rash for his support </a:t>
            </a:r>
            <a:r>
              <a:rPr lang="en" sz="1600">
                <a:solidFill>
                  <a:schemeClr val="lt1"/>
                </a:solidFill>
                <a:latin typeface="Corbel"/>
                <a:ea typeface="Corbel"/>
                <a:cs typeface="Corbel"/>
                <a:sym typeface="Corbel"/>
              </a:rPr>
              <a:t>throughout</a:t>
            </a:r>
            <a:r>
              <a:rPr lang="en" sz="1600">
                <a:solidFill>
                  <a:schemeClr val="lt1"/>
                </a:solidFill>
                <a:latin typeface="Corbel"/>
                <a:ea typeface="Corbel"/>
                <a:cs typeface="Corbel"/>
                <a:sym typeface="Corbel"/>
              </a:rPr>
              <a:t> the project.</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Last but not the least, thank you </a:t>
            </a:r>
            <a:r>
              <a:rPr lang="en" sz="1600">
                <a:solidFill>
                  <a:schemeClr val="lt1"/>
                </a:solidFill>
                <a:latin typeface="Corbel"/>
                <a:ea typeface="Corbel"/>
                <a:cs typeface="Corbel"/>
                <a:sym typeface="Corbel"/>
              </a:rPr>
              <a:t>Francesco</a:t>
            </a:r>
            <a:r>
              <a:rPr lang="en" sz="1600">
                <a:solidFill>
                  <a:schemeClr val="lt1"/>
                </a:solidFill>
                <a:latin typeface="Corbel"/>
                <a:ea typeface="Corbel"/>
                <a:cs typeface="Corbel"/>
                <a:sym typeface="Corbel"/>
              </a:rPr>
              <a:t>, for providing this opportunity to showcase our findings.</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In future, we would like to extend this project by trying out other advanced RL </a:t>
            </a:r>
            <a:r>
              <a:rPr lang="en" sz="1600">
                <a:solidFill>
                  <a:schemeClr val="lt1"/>
                </a:solidFill>
                <a:latin typeface="Corbel"/>
                <a:ea typeface="Corbel"/>
                <a:cs typeface="Corbel"/>
                <a:sym typeface="Corbel"/>
              </a:rPr>
              <a:t>algorithms</a:t>
            </a:r>
            <a:r>
              <a:rPr lang="en" sz="1600">
                <a:solidFill>
                  <a:schemeClr val="lt1"/>
                </a:solidFill>
                <a:latin typeface="Corbel"/>
                <a:ea typeface="Corbel"/>
                <a:cs typeface="Corbel"/>
                <a:sym typeface="Corbel"/>
              </a:rPr>
              <a:t> and compare the average reward to decide the best possible algorithm to crack the Blackjack game.</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Also, we would like to experiment with Edward Thorpe's Basic Strategy to simulate a couple of episodes which is well known to give a decent earnings per episode.</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289" name="Shape 289"/>
        <p:cNvGrpSpPr/>
        <p:nvPr/>
      </p:nvGrpSpPr>
      <p:grpSpPr>
        <a:xfrm>
          <a:off x="0" y="0"/>
          <a:ext cx="0" cy="0"/>
          <a:chOff x="0" y="0"/>
          <a:chExt cx="0" cy="0"/>
        </a:xfrm>
      </p:grpSpPr>
      <p:sp>
        <p:nvSpPr>
          <p:cNvPr id="290" name="Google Shape;290;p46"/>
          <p:cNvSpPr txBox="1"/>
          <p:nvPr>
            <p:ph type="title"/>
          </p:nvPr>
        </p:nvSpPr>
        <p:spPr>
          <a:xfrm>
            <a:off x="-1146125" y="102075"/>
            <a:ext cx="9060300" cy="8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                                       REFERENCES</a:t>
            </a:r>
            <a:endParaRPr>
              <a:solidFill>
                <a:schemeClr val="dk2"/>
              </a:solidFill>
              <a:latin typeface="Montserrat SemiBold"/>
              <a:ea typeface="Montserrat SemiBold"/>
              <a:cs typeface="Montserrat SemiBold"/>
              <a:sym typeface="Montserrat SemiBold"/>
            </a:endParaRPr>
          </a:p>
          <a:p>
            <a:pPr indent="0" lvl="0" marL="0" rtl="0" algn="l">
              <a:spcBef>
                <a:spcPts val="0"/>
              </a:spcBef>
              <a:spcAft>
                <a:spcPts val="0"/>
              </a:spcAft>
              <a:buNone/>
            </a:pPr>
            <a:r>
              <a:t/>
            </a:r>
            <a:endParaRPr>
              <a:solidFill>
                <a:schemeClr val="dk2"/>
              </a:solidFill>
              <a:latin typeface="Montserrat SemiBold"/>
              <a:ea typeface="Montserrat SemiBold"/>
              <a:cs typeface="Montserrat SemiBold"/>
              <a:sym typeface="Montserrat SemiBold"/>
            </a:endParaRPr>
          </a:p>
        </p:txBody>
      </p:sp>
      <p:sp>
        <p:nvSpPr>
          <p:cNvPr id="291" name="Google Shape;291;p46"/>
          <p:cNvSpPr txBox="1"/>
          <p:nvPr>
            <p:ph idx="1" type="body"/>
          </p:nvPr>
        </p:nvSpPr>
        <p:spPr>
          <a:xfrm>
            <a:off x="41850" y="712900"/>
            <a:ext cx="9060300" cy="27393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u="sng">
                <a:solidFill>
                  <a:schemeClr val="hlink"/>
                </a:solidFill>
                <a:latin typeface="Corbel"/>
                <a:ea typeface="Corbel"/>
                <a:cs typeface="Corbel"/>
                <a:sym typeface="Corbel"/>
                <a:hlinkClick r:id="rId3"/>
              </a:rPr>
              <a:t>https://bicyclecards.com/how-to-play/blackjack/</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9144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457200" rtl="0" algn="just">
              <a:lnSpc>
                <a:spcPct val="15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367725" y="467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Introduction to Blackjack - Continued </a:t>
            </a:r>
            <a:endParaRPr>
              <a:solidFill>
                <a:schemeClr val="dk2"/>
              </a:solidFill>
              <a:latin typeface="Montserrat SemiBold"/>
              <a:ea typeface="Montserrat SemiBold"/>
              <a:cs typeface="Montserrat SemiBold"/>
              <a:sym typeface="Montserrat SemiBold"/>
            </a:endParaRPr>
          </a:p>
        </p:txBody>
      </p:sp>
      <p:sp>
        <p:nvSpPr>
          <p:cNvPr id="82" name="Google Shape;82;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We will only give our players </a:t>
            </a:r>
            <a:r>
              <a:rPr lang="en" sz="1600" u="sng">
                <a:solidFill>
                  <a:schemeClr val="lt1"/>
                </a:solidFill>
                <a:latin typeface="Corbel"/>
                <a:ea typeface="Corbel"/>
                <a:cs typeface="Corbel"/>
                <a:sym typeface="Corbel"/>
              </a:rPr>
              <a:t>two</a:t>
            </a:r>
            <a:r>
              <a:rPr lang="en" sz="1600">
                <a:solidFill>
                  <a:schemeClr val="lt1"/>
                </a:solidFill>
                <a:latin typeface="Corbel"/>
                <a:ea typeface="Corbel"/>
                <a:cs typeface="Corbel"/>
                <a:sym typeface="Corbel"/>
              </a:rPr>
              <a:t> options: hit or stand</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Our players will start with $1000 cash value</a:t>
            </a:r>
            <a:endParaRPr sz="1600">
              <a:solidFill>
                <a:schemeClr val="lt1"/>
              </a:solidFill>
              <a:latin typeface="Corbel"/>
              <a:ea typeface="Corbel"/>
              <a:cs typeface="Corbel"/>
              <a:sym typeface="Corbel"/>
            </a:endParaRPr>
          </a:p>
          <a:p>
            <a:pPr indent="-330200" lvl="0" marL="4572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We will assume that our player will bet $100 per round</a:t>
            </a:r>
            <a:endParaRPr sz="1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330200" lvl="0" marL="457200" rtl="0" algn="l">
              <a:lnSpc>
                <a:spcPct val="100000"/>
              </a:lnSpc>
              <a:spcBef>
                <a:spcPts val="1600"/>
              </a:spcBef>
              <a:spcAft>
                <a:spcPts val="0"/>
              </a:spcAft>
              <a:buClr>
                <a:schemeClr val="lt1"/>
              </a:buClr>
              <a:buSzPts val="1600"/>
              <a:buFont typeface="Corbel"/>
              <a:buChar char="●"/>
            </a:pPr>
            <a:r>
              <a:rPr lang="en" sz="1600">
                <a:solidFill>
                  <a:schemeClr val="lt1"/>
                </a:solidFill>
                <a:latin typeface="Corbel"/>
                <a:ea typeface="Corbel"/>
                <a:cs typeface="Corbel"/>
                <a:sym typeface="Corbel"/>
              </a:rPr>
              <a:t>Rewards and Penalty</a:t>
            </a:r>
            <a:endParaRPr sz="1600">
              <a:solidFill>
                <a:schemeClr val="lt1"/>
              </a:solidFill>
              <a:latin typeface="Corbel"/>
              <a:ea typeface="Corbel"/>
              <a:cs typeface="Corbel"/>
              <a:sym typeface="Corbel"/>
            </a:endParaRPr>
          </a:p>
          <a:p>
            <a:pPr indent="-330200" lvl="1" marL="9144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Win: $100</a:t>
            </a:r>
            <a:endParaRPr sz="1600">
              <a:solidFill>
                <a:schemeClr val="lt1"/>
              </a:solidFill>
              <a:latin typeface="Corbel"/>
              <a:ea typeface="Corbel"/>
              <a:cs typeface="Corbel"/>
              <a:sym typeface="Corbel"/>
            </a:endParaRPr>
          </a:p>
          <a:p>
            <a:pPr indent="-330200" lvl="1" marL="9144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Loss: -$100</a:t>
            </a:r>
            <a:endParaRPr sz="1600">
              <a:solidFill>
                <a:schemeClr val="lt1"/>
              </a:solidFill>
              <a:latin typeface="Corbel"/>
              <a:ea typeface="Corbel"/>
              <a:cs typeface="Corbel"/>
              <a:sym typeface="Corbel"/>
            </a:endParaRPr>
          </a:p>
          <a:p>
            <a:pPr indent="-330200" lvl="1" marL="914400" rtl="0" algn="l">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Tie: No change</a:t>
            </a:r>
            <a:endParaRPr sz="1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86" name="Shape 86"/>
        <p:cNvGrpSpPr/>
        <p:nvPr/>
      </p:nvGrpSpPr>
      <p:grpSpPr>
        <a:xfrm>
          <a:off x="0" y="0"/>
          <a:ext cx="0" cy="0"/>
          <a:chOff x="0" y="0"/>
          <a:chExt cx="0" cy="0"/>
        </a:xfrm>
      </p:grpSpPr>
      <p:sp>
        <p:nvSpPr>
          <p:cNvPr id="87" name="Google Shape;87;p17"/>
          <p:cNvSpPr txBox="1"/>
          <p:nvPr>
            <p:ph type="title"/>
          </p:nvPr>
        </p:nvSpPr>
        <p:spPr>
          <a:xfrm>
            <a:off x="367725" y="467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Building The Model</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88" name="Google Shape;88;p17"/>
          <p:cNvSpPr txBox="1"/>
          <p:nvPr>
            <p:ph idx="1" type="body"/>
          </p:nvPr>
        </p:nvSpPr>
        <p:spPr>
          <a:xfrm>
            <a:off x="198525" y="1159600"/>
            <a:ext cx="4795800" cy="38577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Defined a Card and a Deck using OOP principles (classes, functions, etc) and basic data structures (lists, dictionaries, etc)</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Defined 2 functions that implement the logic behind a dealer’s turn and evaluating a dealer’s hand.</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Defined a function to implement the logic behind evaluating the player’s hand. </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Defined a master play_game() function that simulates games of Blackjack given parameters such as player policy, number of rounds, etc.</a:t>
            </a:r>
            <a:endParaRPr sz="1600">
              <a:solidFill>
                <a:schemeClr val="lt1"/>
              </a:solidFill>
              <a:latin typeface="Corbel"/>
              <a:ea typeface="Corbel"/>
              <a:cs typeface="Corbel"/>
              <a:sym typeface="Corbel"/>
            </a:endParaRPr>
          </a:p>
          <a:p>
            <a:pPr indent="-330200" lvl="0" marL="457200" rtl="0" algn="just">
              <a:lnSpc>
                <a:spcPct val="10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focus of a part of our project will be playing with the player policy input to </a:t>
            </a:r>
            <a:r>
              <a:rPr b="1" lang="en" sz="1600">
                <a:solidFill>
                  <a:schemeClr val="lt1"/>
                </a:solidFill>
                <a:latin typeface="Corbel"/>
                <a:ea typeface="Corbel"/>
                <a:cs typeface="Corbel"/>
                <a:sym typeface="Corbel"/>
              </a:rPr>
              <a:t>monte carlo simulation</a:t>
            </a:r>
            <a:r>
              <a:rPr lang="en" sz="1600">
                <a:solidFill>
                  <a:schemeClr val="lt1"/>
                </a:solidFill>
                <a:latin typeface="Corbel"/>
                <a:ea typeface="Corbel"/>
                <a:cs typeface="Corbel"/>
                <a:sym typeface="Corbel"/>
              </a:rPr>
              <a:t> environment to see what insights we can gain.</a:t>
            </a:r>
            <a:endParaRPr sz="1600">
              <a:solidFill>
                <a:schemeClr val="lt1"/>
              </a:solidFill>
              <a:latin typeface="Corbel"/>
              <a:ea typeface="Corbel"/>
              <a:cs typeface="Corbel"/>
              <a:sym typeface="Corbel"/>
            </a:endParaRPr>
          </a:p>
          <a:p>
            <a:pPr indent="0" lvl="0" marL="0" rtl="0" algn="just">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89" name="Google Shape;89;p17"/>
          <p:cNvPicPr preferRelativeResize="0"/>
          <p:nvPr/>
        </p:nvPicPr>
        <p:blipFill>
          <a:blip r:embed="rId3">
            <a:alphaModFix/>
          </a:blip>
          <a:stretch>
            <a:fillRect/>
          </a:stretch>
        </p:blipFill>
        <p:spPr>
          <a:xfrm>
            <a:off x="5100800" y="1353900"/>
            <a:ext cx="3844876" cy="3469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93" name="Shape 93"/>
        <p:cNvGrpSpPr/>
        <p:nvPr/>
      </p:nvGrpSpPr>
      <p:grpSpPr>
        <a:xfrm>
          <a:off x="0" y="0"/>
          <a:ext cx="0" cy="0"/>
          <a:chOff x="0" y="0"/>
          <a:chExt cx="0" cy="0"/>
        </a:xfrm>
      </p:grpSpPr>
      <p:sp>
        <p:nvSpPr>
          <p:cNvPr id="94" name="Google Shape;94;p18"/>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Monte Carlo Simulations</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95" name="Google Shape;95;p18"/>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Monte Carlo methods are best used for problems that would require humans large amounts of time to try and solve by hand.</a:t>
            </a:r>
            <a:endParaRPr sz="1600">
              <a:solidFill>
                <a:schemeClr val="lt1"/>
              </a:solidFill>
              <a:latin typeface="Corbel"/>
              <a:ea typeface="Corbel"/>
              <a:cs typeface="Corbel"/>
              <a:sym typeface="Corbel"/>
            </a:endParaRPr>
          </a:p>
          <a:p>
            <a:pPr indent="0" lvl="0" marL="457200" rtl="0" algn="just">
              <a:lnSpc>
                <a:spcPct val="150000"/>
              </a:lnSpc>
              <a:spcBef>
                <a:spcPts val="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For example, what is the expected return per round for a player if we “stand” when our hand is greater than or equal to 18, or “hit” otherwise?</a:t>
            </a:r>
            <a:endParaRPr sz="1600">
              <a:solidFill>
                <a:schemeClr val="lt1"/>
              </a:solidFill>
              <a:latin typeface="Corbel"/>
              <a:ea typeface="Corbel"/>
              <a:cs typeface="Corbel"/>
              <a:sym typeface="Corbel"/>
            </a:endParaRPr>
          </a:p>
          <a:p>
            <a:pPr indent="0" lvl="0" marL="457200" rtl="0" algn="just">
              <a:lnSpc>
                <a:spcPct val="150000"/>
              </a:lnSpc>
              <a:spcBef>
                <a:spcPts val="0"/>
              </a:spcBef>
              <a:spcAft>
                <a:spcPts val="0"/>
              </a:spcAft>
              <a:buNone/>
            </a:pPr>
            <a:r>
              <a:t/>
            </a:r>
            <a:endParaRPr sz="1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Problems like this would be too tedious for humans to solve using a pen and a paper.</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To tackle such questions, we have defined two types of player policies in our project.</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Those two policies  include: </a:t>
            </a:r>
            <a:r>
              <a:rPr b="1" lang="en" sz="1600">
                <a:solidFill>
                  <a:schemeClr val="lt1"/>
                </a:solidFill>
                <a:latin typeface="Corbel"/>
                <a:ea typeface="Corbel"/>
                <a:cs typeface="Corbel"/>
                <a:sym typeface="Corbel"/>
              </a:rPr>
              <a:t>Discrete Policy</a:t>
            </a:r>
            <a:r>
              <a:rPr lang="en" sz="1600">
                <a:solidFill>
                  <a:schemeClr val="lt1"/>
                </a:solidFill>
                <a:latin typeface="Corbel"/>
                <a:ea typeface="Corbel"/>
                <a:cs typeface="Corbel"/>
                <a:sym typeface="Corbel"/>
              </a:rPr>
              <a:t> and </a:t>
            </a:r>
            <a:r>
              <a:rPr b="1" lang="en" sz="1600">
                <a:solidFill>
                  <a:schemeClr val="lt1"/>
                </a:solidFill>
                <a:latin typeface="Corbel"/>
                <a:ea typeface="Corbel"/>
                <a:cs typeface="Corbel"/>
                <a:sym typeface="Corbel"/>
              </a:rPr>
              <a:t>Stochastic Policy</a:t>
            </a:r>
            <a:r>
              <a:rPr lang="en" sz="1600">
                <a:solidFill>
                  <a:schemeClr val="lt1"/>
                </a:solidFill>
                <a:latin typeface="Corbel"/>
                <a:ea typeface="Corbel"/>
                <a:cs typeface="Corbel"/>
                <a:sym typeface="Corbel"/>
              </a:rPr>
              <a:t>.</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How did we implement these policies? What were the average returns for each round?</a:t>
            </a:r>
            <a:endParaRPr sz="1600">
              <a:solidFill>
                <a:schemeClr val="lt1"/>
              </a:solidFill>
              <a:latin typeface="Corbel"/>
              <a:ea typeface="Corbel"/>
              <a:cs typeface="Corbel"/>
              <a:sym typeface="Corbel"/>
            </a:endParaRPr>
          </a:p>
          <a:p>
            <a:pPr indent="-330200" lvl="0" marL="457200" rtl="0" algn="just">
              <a:lnSpc>
                <a:spcPct val="115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The next couple of slides will explain the logic implemented for these policies in detail.</a:t>
            </a:r>
            <a:endParaRPr sz="1600">
              <a:solidFill>
                <a:schemeClr val="lt1"/>
              </a:solidFill>
              <a:latin typeface="Corbel"/>
              <a:ea typeface="Corbel"/>
              <a:cs typeface="Corbel"/>
              <a:sym typeface="Corbel"/>
            </a:endParaRPr>
          </a:p>
          <a:p>
            <a:pPr indent="0" lvl="0" marL="457200" rtl="0" algn="l">
              <a:lnSpc>
                <a:spcPct val="100000"/>
              </a:lnSpc>
              <a:spcBef>
                <a:spcPts val="160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99" name="Shape 99"/>
        <p:cNvGrpSpPr/>
        <p:nvPr/>
      </p:nvGrpSpPr>
      <p:grpSpPr>
        <a:xfrm>
          <a:off x="0" y="0"/>
          <a:ext cx="0" cy="0"/>
          <a:chOff x="0" y="0"/>
          <a:chExt cx="0" cy="0"/>
        </a:xfrm>
      </p:grpSpPr>
      <p:sp>
        <p:nvSpPr>
          <p:cNvPr id="100" name="Google Shape;100;p19"/>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Discrete Policy</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101" name="Google Shape;101;p19"/>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hand is &gt;= 18, stand</a:t>
            </a:r>
            <a:endParaRPr sz="1600">
              <a:solidFill>
                <a:schemeClr val="lt1"/>
              </a:solidFill>
              <a:latin typeface="Corbel"/>
              <a:ea typeface="Corbel"/>
              <a:cs typeface="Corbel"/>
              <a:sym typeface="Corbel"/>
            </a:endParaRPr>
          </a:p>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Else, hit</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02" name="Google Shape;102;p19"/>
          <p:cNvPicPr preferRelativeResize="0"/>
          <p:nvPr/>
        </p:nvPicPr>
        <p:blipFill>
          <a:blip r:embed="rId3">
            <a:alphaModFix/>
          </a:blip>
          <a:stretch>
            <a:fillRect/>
          </a:stretch>
        </p:blipFill>
        <p:spPr>
          <a:xfrm>
            <a:off x="3655050" y="1569900"/>
            <a:ext cx="5115750" cy="2602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Discrete Policy  - Continued </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108" name="Google Shape;108;p20"/>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We conducted 100,000 simulations with one round per game to get our average win/loss</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09" name="Google Shape;109;p20"/>
          <p:cNvPicPr preferRelativeResize="0"/>
          <p:nvPr/>
        </p:nvPicPr>
        <p:blipFill>
          <a:blip r:embed="rId3">
            <a:alphaModFix/>
          </a:blip>
          <a:stretch>
            <a:fillRect/>
          </a:stretch>
        </p:blipFill>
        <p:spPr>
          <a:xfrm>
            <a:off x="367725" y="2365950"/>
            <a:ext cx="3525849" cy="1496825"/>
          </a:xfrm>
          <a:prstGeom prst="rect">
            <a:avLst/>
          </a:prstGeom>
          <a:noFill/>
          <a:ln>
            <a:noFill/>
          </a:ln>
        </p:spPr>
      </p:pic>
      <p:pic>
        <p:nvPicPr>
          <p:cNvPr id="110" name="Google Shape;110;p20"/>
          <p:cNvPicPr preferRelativeResize="0"/>
          <p:nvPr/>
        </p:nvPicPr>
        <p:blipFill>
          <a:blip r:embed="rId4">
            <a:alphaModFix/>
          </a:blip>
          <a:stretch>
            <a:fillRect/>
          </a:stretch>
        </p:blipFill>
        <p:spPr>
          <a:xfrm>
            <a:off x="4833325" y="1804825"/>
            <a:ext cx="4055001" cy="2850726"/>
          </a:xfrm>
          <a:prstGeom prst="rect">
            <a:avLst/>
          </a:prstGeom>
          <a:noFill/>
          <a:ln>
            <a:noFill/>
          </a:ln>
        </p:spPr>
      </p:pic>
      <p:sp>
        <p:nvSpPr>
          <p:cNvPr id="111" name="Google Shape;111;p20"/>
          <p:cNvSpPr/>
          <p:nvPr/>
        </p:nvSpPr>
        <p:spPr>
          <a:xfrm>
            <a:off x="4090000" y="2891925"/>
            <a:ext cx="526800" cy="444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8C8C8C"/>
            </a:gs>
            <a:gs pos="100000">
              <a:srgbClr val="404040"/>
            </a:gs>
          </a:gsLst>
          <a:path path="circle">
            <a:fillToRect b="50%" l="50%" r="50%" t="50%"/>
          </a:path>
          <a:tileRect/>
        </a:gradFill>
      </p:bgPr>
    </p:bg>
    <p:spTree>
      <p:nvGrpSpPr>
        <p:cNvPr id="115" name="Shape 115"/>
        <p:cNvGrpSpPr/>
        <p:nvPr/>
      </p:nvGrpSpPr>
      <p:grpSpPr>
        <a:xfrm>
          <a:off x="0" y="0"/>
          <a:ext cx="0" cy="0"/>
          <a:chOff x="0" y="0"/>
          <a:chExt cx="0" cy="0"/>
        </a:xfrm>
      </p:grpSpPr>
      <p:sp>
        <p:nvSpPr>
          <p:cNvPr id="116" name="Google Shape;116;p21"/>
          <p:cNvSpPr txBox="1"/>
          <p:nvPr>
            <p:ph type="title"/>
          </p:nvPr>
        </p:nvSpPr>
        <p:spPr>
          <a:xfrm>
            <a:off x="367725" y="28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SemiBold"/>
                <a:ea typeface="Montserrat SemiBold"/>
                <a:cs typeface="Montserrat SemiBold"/>
                <a:sym typeface="Montserrat SemiBold"/>
              </a:rPr>
              <a:t>The Stochastic Policy</a:t>
            </a:r>
            <a:r>
              <a:rPr lang="en">
                <a:solidFill>
                  <a:schemeClr val="dk2"/>
                </a:solidFill>
                <a:latin typeface="Montserrat SemiBold"/>
                <a:ea typeface="Montserrat SemiBold"/>
                <a:cs typeface="Montserrat SemiBold"/>
                <a:sym typeface="Montserrat SemiBold"/>
              </a:rPr>
              <a:t> </a:t>
            </a:r>
            <a:endParaRPr>
              <a:solidFill>
                <a:schemeClr val="dk2"/>
              </a:solidFill>
              <a:latin typeface="Montserrat SemiBold"/>
              <a:ea typeface="Montserrat SemiBold"/>
              <a:cs typeface="Montserrat SemiBold"/>
              <a:sym typeface="Montserrat SemiBold"/>
            </a:endParaRPr>
          </a:p>
        </p:txBody>
      </p:sp>
      <p:sp>
        <p:nvSpPr>
          <p:cNvPr id="117" name="Google Shape;117;p21"/>
          <p:cNvSpPr txBox="1"/>
          <p:nvPr>
            <p:ph idx="1" type="body"/>
          </p:nvPr>
        </p:nvSpPr>
        <p:spPr>
          <a:xfrm>
            <a:off x="311700" y="968775"/>
            <a:ext cx="8520600" cy="3876300"/>
          </a:xfrm>
          <a:prstGeom prst="rect">
            <a:avLst/>
          </a:prstGeom>
        </p:spPr>
        <p:txBody>
          <a:bodyPr anchorCtr="0" anchor="t" bIns="91425" lIns="91425" spcFirstLastPara="1" rIns="91425" wrap="square" tIns="91425">
            <a:noAutofit/>
          </a:bodyPr>
          <a:lstStyle/>
          <a:p>
            <a:pPr indent="-330200" lvl="0" marL="4572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Allow room for randomness when picking an action</a:t>
            </a:r>
            <a:endParaRPr sz="1600">
              <a:solidFill>
                <a:schemeClr val="lt1"/>
              </a:solidFill>
              <a:latin typeface="Corbel"/>
              <a:ea typeface="Corbel"/>
              <a:cs typeface="Corbel"/>
              <a:sym typeface="Corbel"/>
            </a:endParaRPr>
          </a:p>
          <a:p>
            <a:pPr indent="-330200" lvl="1" marL="9144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If hand &gt;= 18: 80% stand and 20% hit</a:t>
            </a:r>
            <a:endParaRPr sz="1600">
              <a:solidFill>
                <a:schemeClr val="lt1"/>
              </a:solidFill>
              <a:latin typeface="Corbel"/>
              <a:ea typeface="Corbel"/>
              <a:cs typeface="Corbel"/>
              <a:sym typeface="Corbel"/>
            </a:endParaRPr>
          </a:p>
          <a:p>
            <a:pPr indent="-330200" lvl="1" marL="914400" rtl="0" algn="just">
              <a:lnSpc>
                <a:spcPct val="150000"/>
              </a:lnSpc>
              <a:spcBef>
                <a:spcPts val="0"/>
              </a:spcBef>
              <a:spcAft>
                <a:spcPts val="0"/>
              </a:spcAft>
              <a:buClr>
                <a:schemeClr val="lt1"/>
              </a:buClr>
              <a:buSzPts val="1600"/>
              <a:buFont typeface="Corbel"/>
              <a:buChar char="○"/>
            </a:pPr>
            <a:r>
              <a:rPr lang="en" sz="1600">
                <a:solidFill>
                  <a:schemeClr val="lt1"/>
                </a:solidFill>
                <a:latin typeface="Corbel"/>
                <a:ea typeface="Corbel"/>
                <a:cs typeface="Corbel"/>
                <a:sym typeface="Corbel"/>
              </a:rPr>
              <a:t>Else: 80% hit and 20% stand</a:t>
            </a:r>
            <a:endParaRPr sz="1600">
              <a:solidFill>
                <a:schemeClr val="lt1"/>
              </a:solidFill>
              <a:latin typeface="Corbel"/>
              <a:ea typeface="Corbel"/>
              <a:cs typeface="Corbel"/>
              <a:sym typeface="Corbel"/>
            </a:endParaRPr>
          </a:p>
          <a:p>
            <a:pPr indent="0" lvl="0" marL="457200" rtl="0" algn="l">
              <a:lnSpc>
                <a:spcPct val="100000"/>
              </a:lnSpc>
              <a:spcBef>
                <a:spcPts val="0"/>
              </a:spcBef>
              <a:spcAft>
                <a:spcPts val="0"/>
              </a:spcAft>
              <a:buNone/>
            </a:pPr>
            <a:r>
              <a:t/>
            </a:r>
            <a:endParaRPr sz="600">
              <a:solidFill>
                <a:schemeClr val="lt1"/>
              </a:solidFill>
              <a:latin typeface="Corbel"/>
              <a:ea typeface="Corbel"/>
              <a:cs typeface="Corbel"/>
              <a:sym typeface="Corbel"/>
            </a:endParaRPr>
          </a:p>
          <a:p>
            <a:pPr indent="0" lvl="0" marL="0" rtl="0" algn="l">
              <a:lnSpc>
                <a:spcPct val="100000"/>
              </a:lnSpc>
              <a:spcBef>
                <a:spcPts val="1600"/>
              </a:spcBef>
              <a:spcAft>
                <a:spcPts val="0"/>
              </a:spcAft>
              <a:buNone/>
            </a:pPr>
            <a:r>
              <a:t/>
            </a:r>
            <a:endParaRPr sz="1600">
              <a:solidFill>
                <a:schemeClr val="lt1"/>
              </a:solidFill>
              <a:latin typeface="Corbel"/>
              <a:ea typeface="Corbel"/>
              <a:cs typeface="Corbel"/>
              <a:sym typeface="Corbel"/>
            </a:endParaRPr>
          </a:p>
          <a:p>
            <a:pPr indent="0" lvl="0" marL="0" rtl="0" algn="l">
              <a:lnSpc>
                <a:spcPct val="150000"/>
              </a:lnSpc>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0"/>
              </a:spcAft>
              <a:buNone/>
            </a:pPr>
            <a:r>
              <a:t/>
            </a:r>
            <a:endParaRPr sz="1600">
              <a:latin typeface="Montserrat"/>
              <a:ea typeface="Montserrat"/>
              <a:cs typeface="Montserrat"/>
              <a:sym typeface="Montserrat"/>
            </a:endParaRPr>
          </a:p>
          <a:p>
            <a:pPr indent="0" lvl="0" marL="0" rtl="0" algn="l">
              <a:spcBef>
                <a:spcPts val="1600"/>
              </a:spcBef>
              <a:spcAft>
                <a:spcPts val="1600"/>
              </a:spcAft>
              <a:buNone/>
            </a:pPr>
            <a:r>
              <a:t/>
            </a:r>
            <a:endParaRPr sz="1600">
              <a:latin typeface="Montserrat"/>
              <a:ea typeface="Montserrat"/>
              <a:cs typeface="Montserrat"/>
              <a:sym typeface="Montserrat"/>
            </a:endParaRPr>
          </a:p>
        </p:txBody>
      </p:sp>
      <p:pic>
        <p:nvPicPr>
          <p:cNvPr id="118" name="Google Shape;118;p21"/>
          <p:cNvPicPr preferRelativeResize="0"/>
          <p:nvPr/>
        </p:nvPicPr>
        <p:blipFill>
          <a:blip r:embed="rId3">
            <a:alphaModFix/>
          </a:blip>
          <a:stretch>
            <a:fillRect/>
          </a:stretch>
        </p:blipFill>
        <p:spPr>
          <a:xfrm>
            <a:off x="4936550" y="1743920"/>
            <a:ext cx="3895750" cy="260630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